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63" r:id="rId3"/>
  </p:sldMasterIdLst>
  <p:notesMasterIdLst>
    <p:notesMasterId r:id="rId13"/>
  </p:notesMasterIdLst>
  <p:handoutMasterIdLst>
    <p:handoutMasterId r:id="rId14"/>
  </p:handoutMasterIdLst>
  <p:sldIdLst>
    <p:sldId id="293" r:id="rId4"/>
    <p:sldId id="292" r:id="rId5"/>
    <p:sldId id="294" r:id="rId6"/>
    <p:sldId id="295" r:id="rId7"/>
    <p:sldId id="296" r:id="rId8"/>
    <p:sldId id="297" r:id="rId9"/>
    <p:sldId id="300" r:id="rId10"/>
    <p:sldId id="29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6/10/2016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6/10/2016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Sirius writing. Ha.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0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Paper copies of the questions</a:t>
            </a:r>
            <a:r>
              <a:rPr lang="en-GB" baseline="0" dirty="0" smtClean="0"/>
              <a:t> available. Can be used with ANY newspaper article on a serious subject.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6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links to Q4 looking at comparison of language techniques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3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CB109-A346-489F-B004-0AA7EDF7128E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BA1-4E57-42C3-855A-7A720A40D8D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E8D1-ABF5-43C7-AED2-B10D95D133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6/10/2016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6/10/2016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1BA1-4E57-42C3-855A-7A720A40D8D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E8D1-ABF5-43C7-AED2-B10D95D133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clker.com/clipart-tango-face-smil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Entrance Activity: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Make a list of things that are annoying, but are more serious, for example, global warming, school uniform, media obsession with weight, etc.</a:t>
            </a:r>
            <a:endParaRPr lang="en-GB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ovelace-media.imgix.net/uploads/1169/c0ca3900-e228-0133-9ac2-0ef72b696993.jpg?w=684&amp;h=513&amp;fit=crop&amp;crop=faces&amp;auto=format&amp;q=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711" y="1397466"/>
            <a:ext cx="5160530" cy="387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1397466"/>
            <a:ext cx="7385051" cy="2706899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Title: Serious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3282702"/>
            <a:ext cx="7385051" cy="24200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Aims: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To have identified the features of serious writing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To have assessed their effectiveness  using </a:t>
            </a:r>
            <a:r>
              <a:rPr lang="en-GB" sz="2800" dirty="0" err="1" smtClean="0">
                <a:solidFill>
                  <a:schemeClr val="tx2"/>
                </a:solidFill>
              </a:rPr>
              <a:t>AfL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074" name="AutoShape 2" descr="https://www.efolio.soton.ac.uk/blog/lu1g11/files/2013/05/Facebook-logo-1817834.png.jpeg"/>
          <p:cNvSpPr>
            <a:spLocks noChangeAspect="1" noChangeArrowheads="1"/>
          </p:cNvSpPr>
          <p:nvPr/>
        </p:nvSpPr>
        <p:spPr bwMode="auto">
          <a:xfrm>
            <a:off x="1679576" y="-2065338"/>
            <a:ext cx="6467475" cy="430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36383" y="193183"/>
            <a:ext cx="9156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English Language GCSE Paper 2: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Writer’s Viewpoints and Perspectives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B: Writing to present a viewpoint</a:t>
            </a:r>
            <a:endParaRPr lang="en-GB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Serious or funny?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675" y="1801092"/>
            <a:ext cx="9533873" cy="4676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Look at the topics listed and decide whether you would be able to write a funny article or if it would need to be serious, or both!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Footballers Pay				Social Networking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Are models too thin?			The right to die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Capital punishment			Knife Crime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Making people volunteer		Sharing films online</a:t>
            </a:r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Students repeating a year		Single sex schools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30" name="Picture 6" descr="http://www.clker.com/cliparts/2/y/n/p/b/1/tango-face-plain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0648" y="90403"/>
            <a:ext cx="1428760" cy="1472948"/>
          </a:xfrm>
          <a:prstGeom prst="rect">
            <a:avLst/>
          </a:prstGeom>
          <a:noFill/>
        </p:spPr>
      </p:pic>
      <p:pic>
        <p:nvPicPr>
          <p:cNvPr id="1032" name="Picture 8" descr="Tango Face Smile Clip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7483647" y="-1414463"/>
            <a:ext cx="2771775" cy="2857501"/>
          </a:xfrm>
          <a:prstGeom prst="rect">
            <a:avLst/>
          </a:prstGeom>
          <a:noFill/>
        </p:spPr>
      </p:pic>
      <p:pic>
        <p:nvPicPr>
          <p:cNvPr id="1034" name="Picture 10" descr="Tango Face Smile Clip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7483647" y="-1414463"/>
            <a:ext cx="2771775" cy="2857501"/>
          </a:xfrm>
          <a:prstGeom prst="rect">
            <a:avLst/>
          </a:prstGeom>
          <a:noFill/>
        </p:spPr>
      </p:pic>
      <p:pic>
        <p:nvPicPr>
          <p:cNvPr id="1036" name="Picture 12" descr="Tango Face Smile Clip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7483647" y="-1414463"/>
            <a:ext cx="2771775" cy="2857501"/>
          </a:xfrm>
          <a:prstGeom prst="rect">
            <a:avLst/>
          </a:prstGeom>
          <a:noFill/>
        </p:spPr>
      </p:pic>
      <p:pic>
        <p:nvPicPr>
          <p:cNvPr id="1038" name="Picture 14" descr="Tango Face Smil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7483647" y="-500063"/>
            <a:ext cx="923925" cy="952501"/>
          </a:xfrm>
          <a:prstGeom prst="rect">
            <a:avLst/>
          </a:prstGeom>
          <a:noFill/>
        </p:spPr>
      </p:pic>
      <p:pic>
        <p:nvPicPr>
          <p:cNvPr id="1040" name="Picture 16" descr="Tango Face Smile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7483647" y="-500063"/>
            <a:ext cx="923925" cy="952501"/>
          </a:xfrm>
          <a:prstGeom prst="rect">
            <a:avLst/>
          </a:prstGeom>
          <a:noFill/>
        </p:spPr>
      </p:pic>
      <p:pic>
        <p:nvPicPr>
          <p:cNvPr id="1042" name="Picture 18" descr="http://www.clker.com/cliparts/w/b/J/W/Q/5/tango-face-smile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82" y="90403"/>
            <a:ext cx="1450906" cy="14957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the difference?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Topics covered</a:t>
            </a:r>
          </a:p>
          <a:p>
            <a:r>
              <a:rPr lang="en-GB" sz="2800" dirty="0" smtClean="0"/>
              <a:t>Words used</a:t>
            </a:r>
          </a:p>
          <a:p>
            <a:r>
              <a:rPr lang="en-GB" sz="2800" dirty="0" smtClean="0"/>
              <a:t>Structure</a:t>
            </a:r>
          </a:p>
          <a:p>
            <a:r>
              <a:rPr lang="en-GB" sz="2800" dirty="0" smtClean="0"/>
              <a:t>Names</a:t>
            </a:r>
          </a:p>
          <a:p>
            <a:r>
              <a:rPr lang="en-GB" sz="2800" dirty="0" smtClean="0"/>
              <a:t>Description</a:t>
            </a:r>
          </a:p>
          <a:p>
            <a:r>
              <a:rPr lang="en-GB" sz="2800" dirty="0" smtClean="0"/>
              <a:t>Reader’s reaction</a:t>
            </a:r>
          </a:p>
          <a:p>
            <a:r>
              <a:rPr lang="en-GB" sz="2800" dirty="0" smtClean="0"/>
              <a:t>Writer’s intentions</a:t>
            </a:r>
            <a:endParaRPr lang="en-GB" sz="2800" dirty="0"/>
          </a:p>
        </p:txBody>
      </p:sp>
      <p:pic>
        <p:nvPicPr>
          <p:cNvPr id="1026" name="Picture 2" descr="https://encrypted-tbn3.gstatic.com/images?q=tbn:ANd9GcQjDFl7lT_9gWIbvkwJdrLVp5Ry4it6aeSaoVMqcniBPDDjHeL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807" y="277091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28" y="1482585"/>
            <a:ext cx="8243454" cy="49597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1. What is the article about?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2. What is the headline of the article?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3. What factual information is contained in the article?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4. What opinions are included?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5. What is the effect of using lots of short paragraphs</a:t>
            </a:r>
            <a:r>
              <a:rPr lang="en-GB" sz="2400" dirty="0" smtClean="0">
                <a:solidFill>
                  <a:schemeClr val="tx2"/>
                </a:solidFill>
              </a:rPr>
              <a:t>?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6182" y="124691"/>
            <a:ext cx="9725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</a:rPr>
              <a:t>Read the article and then answer the following questions:</a:t>
            </a:r>
            <a:endParaRPr lang="en-GB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5" y="1557329"/>
            <a:ext cx="8229600" cy="42200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6. </a:t>
            </a:r>
            <a:r>
              <a:rPr lang="en-GB" sz="2400" dirty="0">
                <a:solidFill>
                  <a:schemeClr val="tx2"/>
                </a:solidFill>
              </a:rPr>
              <a:t>What is the effect of using quotations in the article?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7. What is the effect of using bullet points?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8. What sub-heading is used in the article and what is the effect of having a sub-heading?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9. Which people are named in this article and why is it a good idea to have named people in an article like this one?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16182" y="1600200"/>
            <a:ext cx="977091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>
                <a:solidFill>
                  <a:schemeClr val="tx2"/>
                </a:solidFill>
              </a:rPr>
              <a:t>10. Compared to the humorous article you looked </a:t>
            </a:r>
            <a:r>
              <a:rPr lang="en-GB" sz="2400" dirty="0" smtClean="0">
                <a:solidFill>
                  <a:schemeClr val="tx2"/>
                </a:solidFill>
              </a:rPr>
              <a:t>at, what </a:t>
            </a:r>
            <a:r>
              <a:rPr lang="en-GB" sz="2400" dirty="0">
                <a:solidFill>
                  <a:schemeClr val="tx2"/>
                </a:solidFill>
              </a:rPr>
              <a:t>makes this a serious article? Think about:</a:t>
            </a:r>
          </a:p>
          <a:p>
            <a:pPr lvl="0"/>
            <a:r>
              <a:rPr lang="en-GB" sz="2400" dirty="0">
                <a:solidFill>
                  <a:schemeClr val="tx2"/>
                </a:solidFill>
              </a:rPr>
              <a:t>the language used</a:t>
            </a:r>
          </a:p>
          <a:p>
            <a:pPr lvl="0"/>
            <a:r>
              <a:rPr lang="en-GB" sz="2400" dirty="0">
                <a:solidFill>
                  <a:schemeClr val="tx2"/>
                </a:solidFill>
              </a:rPr>
              <a:t>the use of facts/opinions</a:t>
            </a:r>
          </a:p>
          <a:p>
            <a:pPr lvl="0"/>
            <a:r>
              <a:rPr lang="en-GB" sz="2400" dirty="0">
                <a:solidFill>
                  <a:schemeClr val="tx2"/>
                </a:solidFill>
              </a:rPr>
              <a:t>the use of named people</a:t>
            </a:r>
          </a:p>
          <a:p>
            <a:pPr lvl="0"/>
            <a:r>
              <a:rPr lang="en-GB" sz="2400" dirty="0">
                <a:solidFill>
                  <a:schemeClr val="tx2"/>
                </a:solidFill>
              </a:rPr>
              <a:t>what the material is about.</a:t>
            </a:r>
          </a:p>
          <a:p>
            <a:pPr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11</a:t>
            </a:r>
            <a:r>
              <a:rPr lang="en-GB" sz="2400" dirty="0">
                <a:solidFill>
                  <a:schemeClr val="tx2"/>
                </a:solidFill>
              </a:rPr>
              <a:t>. Having read this article, what is your opinion on the subject?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9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Make a brief plan, using the concept map below, on what you might say, in a serious manner, on this topic.</a:t>
            </a: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567608" y="1484784"/>
            <a:ext cx="6940252" cy="4737248"/>
            <a:chOff x="3472" y="4430"/>
            <a:chExt cx="6373" cy="5173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5654" y="6028"/>
              <a:ext cx="1981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5921" y="4430"/>
              <a:ext cx="1652" cy="1598"/>
              <a:chOff x="5921" y="4430"/>
              <a:chExt cx="1652" cy="1598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 flipV="1">
                <a:off x="6750" y="5488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 flipH="1" flipV="1">
                <a:off x="5921" y="4662"/>
                <a:ext cx="483" cy="2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 flipV="1">
                <a:off x="6747" y="443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 flipH="1">
                <a:off x="7090" y="4656"/>
                <a:ext cx="483" cy="2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6302" y="4790"/>
                <a:ext cx="900" cy="6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 flipV="1">
              <a:off x="5808" y="8005"/>
              <a:ext cx="1652" cy="1598"/>
              <a:chOff x="5921" y="4835"/>
              <a:chExt cx="1652" cy="1598"/>
            </a:xfrm>
          </p:grpSpPr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 flipV="1">
                <a:off x="6750" y="5893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6300" y="5195"/>
                <a:ext cx="900" cy="6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 flipH="1" flipV="1">
                <a:off x="5921" y="5067"/>
                <a:ext cx="483" cy="2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 flipV="1">
                <a:off x="6747" y="4835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 flipH="1">
                <a:off x="7090" y="5061"/>
                <a:ext cx="483" cy="2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3472" y="6440"/>
              <a:ext cx="2200" cy="1197"/>
              <a:chOff x="3578" y="6845"/>
              <a:chExt cx="2200" cy="1197"/>
            </a:xfrm>
          </p:grpSpPr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 flipH="1">
                <a:off x="5059" y="7423"/>
                <a:ext cx="7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 flipH="1" flipV="1">
                <a:off x="3981" y="6845"/>
                <a:ext cx="339" cy="3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 flipH="1">
                <a:off x="3578" y="7403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4134" y="7087"/>
                <a:ext cx="900" cy="6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flipH="1">
                <a:off x="3994" y="7734"/>
                <a:ext cx="339" cy="3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 flipH="1">
              <a:off x="7645" y="6454"/>
              <a:ext cx="2200" cy="1197"/>
              <a:chOff x="3578" y="6845"/>
              <a:chExt cx="2200" cy="1197"/>
            </a:xfrm>
          </p:grpSpPr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 flipH="1">
                <a:off x="5059" y="7423"/>
                <a:ext cx="71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 flipH="1" flipV="1">
                <a:off x="3981" y="6845"/>
                <a:ext cx="339" cy="3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flipH="1">
                <a:off x="3578" y="7403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4" name="Oval 26"/>
              <p:cNvSpPr>
                <a:spLocks noChangeArrowheads="1"/>
              </p:cNvSpPr>
              <p:nvPr/>
            </p:nvSpPr>
            <p:spPr bwMode="auto">
              <a:xfrm>
                <a:off x="4134" y="7087"/>
                <a:ext cx="900" cy="6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 flipH="1">
                <a:off x="3994" y="7734"/>
                <a:ext cx="339" cy="3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7409" y="4733"/>
              <a:ext cx="1888" cy="1640"/>
              <a:chOff x="7515" y="5138"/>
              <a:chExt cx="1888" cy="1640"/>
            </a:xfrm>
          </p:grpSpPr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 flipH="1">
                <a:off x="8421" y="6038"/>
                <a:ext cx="9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 flipV="1">
                <a:off x="8407" y="5392"/>
                <a:ext cx="571" cy="6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 flipV="1">
                <a:off x="8416" y="5138"/>
                <a:ext cx="0" cy="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0" name="Oval 32"/>
              <p:cNvSpPr>
                <a:spLocks noChangeArrowheads="1"/>
              </p:cNvSpPr>
              <p:nvPr/>
            </p:nvSpPr>
            <p:spPr bwMode="auto">
              <a:xfrm>
                <a:off x="7977" y="5691"/>
                <a:ext cx="900" cy="6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 flipV="1">
                <a:off x="7515" y="6251"/>
                <a:ext cx="580" cy="5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 flipH="1">
              <a:off x="4012" y="4749"/>
              <a:ext cx="1888" cy="1640"/>
              <a:chOff x="7515" y="5138"/>
              <a:chExt cx="1888" cy="1640"/>
            </a:xfrm>
          </p:grpSpPr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H="1">
                <a:off x="8421" y="6038"/>
                <a:ext cx="9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 flipV="1">
                <a:off x="8407" y="5392"/>
                <a:ext cx="571" cy="6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 flipV="1">
                <a:off x="8416" y="5138"/>
                <a:ext cx="0" cy="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6" name="Oval 38"/>
              <p:cNvSpPr>
                <a:spLocks noChangeArrowheads="1"/>
              </p:cNvSpPr>
              <p:nvPr/>
            </p:nvSpPr>
            <p:spPr bwMode="auto">
              <a:xfrm>
                <a:off x="7977" y="5691"/>
                <a:ext cx="900" cy="6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flipV="1">
                <a:off x="7515" y="6251"/>
                <a:ext cx="580" cy="5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88" name="Group 40"/>
            <p:cNvGrpSpPr>
              <a:grpSpLocks/>
            </p:cNvGrpSpPr>
            <p:nvPr/>
          </p:nvGrpSpPr>
          <p:grpSpPr bwMode="auto">
            <a:xfrm flipV="1">
              <a:off x="7403" y="7660"/>
              <a:ext cx="1888" cy="1640"/>
              <a:chOff x="7515" y="5138"/>
              <a:chExt cx="1888" cy="1640"/>
            </a:xfrm>
          </p:grpSpPr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 flipH="1">
                <a:off x="8421" y="6038"/>
                <a:ext cx="9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 flipV="1">
                <a:off x="8407" y="5392"/>
                <a:ext cx="571" cy="6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 flipV="1">
                <a:off x="8416" y="5138"/>
                <a:ext cx="0" cy="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2" name="Oval 44"/>
              <p:cNvSpPr>
                <a:spLocks noChangeArrowheads="1"/>
              </p:cNvSpPr>
              <p:nvPr/>
            </p:nvSpPr>
            <p:spPr bwMode="auto">
              <a:xfrm>
                <a:off x="7977" y="5691"/>
                <a:ext cx="900" cy="6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 flipV="1">
                <a:off x="7515" y="6251"/>
                <a:ext cx="580" cy="5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94" name="Group 46"/>
            <p:cNvGrpSpPr>
              <a:grpSpLocks/>
            </p:cNvGrpSpPr>
            <p:nvPr/>
          </p:nvGrpSpPr>
          <p:grpSpPr bwMode="auto">
            <a:xfrm flipH="1" flipV="1">
              <a:off x="4006" y="7676"/>
              <a:ext cx="1888" cy="1640"/>
              <a:chOff x="7515" y="5138"/>
              <a:chExt cx="1888" cy="1640"/>
            </a:xfrm>
          </p:grpSpPr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 flipH="1">
                <a:off x="8421" y="6038"/>
                <a:ext cx="9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 flipV="1">
                <a:off x="8407" y="5392"/>
                <a:ext cx="571" cy="6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 flipV="1">
                <a:off x="8416" y="5138"/>
                <a:ext cx="0" cy="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8" name="Oval 50"/>
              <p:cNvSpPr>
                <a:spLocks noChangeArrowheads="1"/>
              </p:cNvSpPr>
              <p:nvPr/>
            </p:nvSpPr>
            <p:spPr bwMode="auto">
              <a:xfrm>
                <a:off x="7977" y="5691"/>
                <a:ext cx="900" cy="6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 flipV="1">
                <a:off x="7515" y="6251"/>
                <a:ext cx="580" cy="5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Plenary</a:t>
            </a:r>
            <a:endParaRPr lang="en-US" sz="4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Now that you have analysed the serious article, you need to re-write </a:t>
            </a:r>
            <a:r>
              <a:rPr lang="en-GB" sz="2800" b="1" dirty="0" smtClean="0">
                <a:solidFill>
                  <a:schemeClr val="tx2"/>
                </a:solidFill>
              </a:rPr>
              <a:t>at least </a:t>
            </a:r>
            <a:r>
              <a:rPr lang="en-GB" sz="2800" dirty="0" smtClean="0">
                <a:solidFill>
                  <a:schemeClr val="tx2"/>
                </a:solidFill>
              </a:rPr>
              <a:t>the first two paragraphs in a HUMOROUS way.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You should aim to write up to 200 words.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Remember to use </a:t>
            </a:r>
            <a:r>
              <a:rPr lang="en-GB" sz="2800" b="1" dirty="0" smtClean="0">
                <a:solidFill>
                  <a:schemeClr val="tx2"/>
                </a:solidFill>
              </a:rPr>
              <a:t>language for impact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Rewrite the title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to include humour</a:t>
            </a:r>
          </a:p>
        </p:txBody>
      </p:sp>
    </p:spTree>
    <p:extLst>
      <p:ext uri="{BB962C8B-B14F-4D97-AF65-F5344CB8AC3E}">
        <p14:creationId xmlns:p14="http://schemas.microsoft.com/office/powerpoint/2010/main" val="40748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340</Words>
  <Application>Microsoft Office PowerPoint</Application>
  <PresentationFormat>Widescreen</PresentationFormat>
  <Paragraphs>60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Euphemia</vt:lpstr>
      <vt:lpstr>Plantagenet Cherokee</vt:lpstr>
      <vt:lpstr>Wingdings</vt:lpstr>
      <vt:lpstr>Academic Literature 16x9</vt:lpstr>
      <vt:lpstr>1_Office Theme</vt:lpstr>
      <vt:lpstr>Entrance Activity:</vt:lpstr>
      <vt:lpstr>Title: Serious Writing</vt:lpstr>
      <vt:lpstr>Serious or funny?</vt:lpstr>
      <vt:lpstr>What makes the difference?</vt:lpstr>
      <vt:lpstr>PowerPoint Presentation</vt:lpstr>
      <vt:lpstr>PowerPoint Presentation</vt:lpstr>
      <vt:lpstr>PowerPoint Presentation</vt:lpstr>
      <vt:lpstr>Make a brief plan, using the concept map below, on what you might say, in a serious manner, on this topic.</vt:lpstr>
      <vt:lpstr>Plenary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Tidley</dc:creator>
  <cp:keywords/>
  <cp:lastModifiedBy/>
  <cp:revision>1</cp:revision>
  <dcterms:created xsi:type="dcterms:W3CDTF">2016-06-10T08:15:56Z</dcterms:created>
  <dcterms:modified xsi:type="dcterms:W3CDTF">2016-06-10T13:16:46Z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