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11AFDA-D0D0-4F2B-9310-FF78099C316E}"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49367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1AFDA-D0D0-4F2B-9310-FF78099C316E}"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273767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1AFDA-D0D0-4F2B-9310-FF78099C316E}"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300200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1AFDA-D0D0-4F2B-9310-FF78099C316E}"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40276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1AFDA-D0D0-4F2B-9310-FF78099C316E}" type="datetimeFigureOut">
              <a:rPr lang="en-GB" smtClean="0"/>
              <a:t>16/02/2017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404207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11AFDA-D0D0-4F2B-9310-FF78099C316E}"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113306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11AFDA-D0D0-4F2B-9310-FF78099C316E}" type="datetimeFigureOut">
              <a:rPr lang="en-GB" smtClean="0"/>
              <a:t>16/02/2017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348073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11AFDA-D0D0-4F2B-9310-FF78099C316E}" type="datetimeFigureOut">
              <a:rPr lang="en-GB" smtClean="0"/>
              <a:t>16/02/2017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73864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1AFDA-D0D0-4F2B-9310-FF78099C316E}" type="datetimeFigureOut">
              <a:rPr lang="en-GB" smtClean="0"/>
              <a:t>16/02/2017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45225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1AFDA-D0D0-4F2B-9310-FF78099C316E}"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306182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1AFDA-D0D0-4F2B-9310-FF78099C316E}" type="datetimeFigureOut">
              <a:rPr lang="en-GB" smtClean="0"/>
              <a:t>16/02/2017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E9FDA8-70CC-4036-9BB5-E01AE8613ED6}" type="slidenum">
              <a:rPr lang="en-GB" smtClean="0"/>
              <a:t>‹#›</a:t>
            </a:fld>
            <a:endParaRPr lang="en-GB"/>
          </a:p>
        </p:txBody>
      </p:sp>
    </p:spTree>
    <p:extLst>
      <p:ext uri="{BB962C8B-B14F-4D97-AF65-F5344CB8AC3E}">
        <p14:creationId xmlns:p14="http://schemas.microsoft.com/office/powerpoint/2010/main" val="77220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1AFDA-D0D0-4F2B-9310-FF78099C316E}" type="datetimeFigureOut">
              <a:rPr lang="en-GB" smtClean="0"/>
              <a:t>16/02/2017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9FDA8-70CC-4036-9BB5-E01AE8613ED6}" type="slidenum">
              <a:rPr lang="en-GB" smtClean="0"/>
              <a:t>‹#›</a:t>
            </a:fld>
            <a:endParaRPr lang="en-GB"/>
          </a:p>
        </p:txBody>
      </p:sp>
    </p:spTree>
    <p:extLst>
      <p:ext uri="{BB962C8B-B14F-4D97-AF65-F5344CB8AC3E}">
        <p14:creationId xmlns:p14="http://schemas.microsoft.com/office/powerpoint/2010/main" val="37067595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12879" y="347730"/>
            <a:ext cx="12192000" cy="6001643"/>
          </a:xfrm>
          <a:prstGeom prst="rect">
            <a:avLst/>
          </a:prstGeom>
          <a:noFill/>
        </p:spPr>
        <p:txBody>
          <a:bodyPr wrap="square" rtlCol="0">
            <a:spAutoFit/>
          </a:bodyPr>
          <a:lstStyle/>
          <a:p>
            <a:pPr algn="ctr"/>
            <a:r>
              <a:rPr lang="en-GB" sz="9600" dirty="0" smtClean="0"/>
              <a:t>HOW </a:t>
            </a:r>
            <a:r>
              <a:rPr lang="en-GB" sz="9600" smtClean="0"/>
              <a:t>DOES PRIESTLEY </a:t>
            </a:r>
            <a:r>
              <a:rPr lang="en-GB" sz="9600" dirty="0" smtClean="0"/>
              <a:t>SHOW THAT TENSION IS AT THE HEART OF THE BIRLING FAMILY?</a:t>
            </a:r>
            <a:endParaRPr lang="en-GB" sz="9600" dirty="0"/>
          </a:p>
        </p:txBody>
      </p:sp>
    </p:spTree>
    <p:extLst>
      <p:ext uri="{BB962C8B-B14F-4D97-AF65-F5344CB8AC3E}">
        <p14:creationId xmlns:p14="http://schemas.microsoft.com/office/powerpoint/2010/main" val="296553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895" y="640768"/>
            <a:ext cx="10515600" cy="4351338"/>
          </a:xfrm>
        </p:spPr>
        <p:txBody>
          <a:bodyPr/>
          <a:lstStyle/>
          <a:p>
            <a:pPr marL="0" indent="0">
              <a:buNone/>
            </a:pPr>
            <a:r>
              <a:rPr lang="en-GB" sz="4000" dirty="0" smtClean="0">
                <a:latin typeface="Arabic Typesetting" panose="03020402040406030203" pitchFamily="66" charset="-78"/>
                <a:cs typeface="Arabic Typesetting" panose="03020402040406030203" pitchFamily="66" charset="-78"/>
              </a:rPr>
              <a:t>3 Unities</a:t>
            </a:r>
          </a:p>
          <a:p>
            <a:pPr marL="0" indent="0">
              <a:buNone/>
            </a:pPr>
            <a:r>
              <a:rPr lang="en-GB" sz="4000" dirty="0" smtClean="0">
                <a:latin typeface="Arabic Typesetting" panose="03020402040406030203" pitchFamily="66" charset="-78"/>
                <a:cs typeface="Arabic Typesetting" panose="03020402040406030203" pitchFamily="66" charset="-78"/>
              </a:rPr>
              <a:t>Time – it’s real time so we experience everything that happens to them</a:t>
            </a:r>
          </a:p>
          <a:p>
            <a:pPr marL="0" indent="0">
              <a:buNone/>
            </a:pPr>
            <a:r>
              <a:rPr lang="en-GB" sz="4000" dirty="0" smtClean="0">
                <a:latin typeface="Arabic Typesetting" panose="03020402040406030203" pitchFamily="66" charset="-78"/>
                <a:cs typeface="Arabic Typesetting" panose="03020402040406030203" pitchFamily="66" charset="-78"/>
              </a:rPr>
              <a:t>Place - intimate setting therefore we see everything they don’t want us to see, so they are exposed</a:t>
            </a:r>
          </a:p>
          <a:p>
            <a:pPr marL="0" indent="0">
              <a:buNone/>
            </a:pPr>
            <a:r>
              <a:rPr lang="en-GB" sz="4000" dirty="0" smtClean="0">
                <a:latin typeface="Arabic Typesetting" panose="03020402040406030203" pitchFamily="66" charset="-78"/>
                <a:cs typeface="Arabic Typesetting" panose="03020402040406030203" pitchFamily="66" charset="-78"/>
              </a:rPr>
              <a:t>Action – chain of events – responsibility – cause and effect</a:t>
            </a:r>
          </a:p>
          <a:p>
            <a:pPr marL="0" indent="0">
              <a:buNone/>
            </a:pPr>
            <a:endParaRPr lang="en-GB" dirty="0"/>
          </a:p>
        </p:txBody>
      </p:sp>
    </p:spTree>
    <p:extLst>
      <p:ext uri="{BB962C8B-B14F-4D97-AF65-F5344CB8AC3E}">
        <p14:creationId xmlns:p14="http://schemas.microsoft.com/office/powerpoint/2010/main" val="353508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3792" y="502276"/>
            <a:ext cx="11037195" cy="5016758"/>
          </a:xfrm>
          <a:prstGeom prst="rect">
            <a:avLst/>
          </a:prstGeom>
          <a:noFill/>
        </p:spPr>
        <p:txBody>
          <a:bodyPr wrap="square" rtlCol="0">
            <a:spAutoFit/>
          </a:bodyPr>
          <a:lstStyle/>
          <a:p>
            <a:r>
              <a:rPr lang="en-GB" sz="4000" dirty="0" smtClean="0">
                <a:latin typeface="Arabic Typesetting" panose="03020402040406030203" pitchFamily="66" charset="-78"/>
                <a:cs typeface="Arabic Typesetting" panose="03020402040406030203" pitchFamily="66" charset="-78"/>
              </a:rPr>
              <a:t>Stage directions</a:t>
            </a:r>
          </a:p>
          <a:p>
            <a:r>
              <a:rPr lang="en-GB" sz="4000" dirty="0" smtClean="0">
                <a:latin typeface="Arabic Typesetting" panose="03020402040406030203" pitchFamily="66" charset="-78"/>
                <a:cs typeface="Arabic Typesetting" panose="03020402040406030203" pitchFamily="66" charset="-78"/>
              </a:rPr>
              <a:t>Priestley has set the scene to make the house look grand and well kept, it is not ‘homelike’. The appearance may be well kept but they may not show each other the love and support they need. </a:t>
            </a:r>
            <a:r>
              <a:rPr lang="en-GB" sz="4000" i="1" dirty="0" smtClean="0">
                <a:latin typeface="Arabic Typesetting" panose="03020402040406030203" pitchFamily="66" charset="-78"/>
                <a:cs typeface="Arabic Typesetting" panose="03020402040406030203" pitchFamily="66" charset="-78"/>
              </a:rPr>
              <a:t>‘Substantial and heavily comfortable but not cosy and homelike’.</a:t>
            </a:r>
          </a:p>
          <a:p>
            <a:endParaRPr lang="en-GB" sz="4000" i="1" dirty="0">
              <a:latin typeface="Arabic Typesetting" panose="03020402040406030203" pitchFamily="66" charset="-78"/>
              <a:cs typeface="Arabic Typesetting" panose="03020402040406030203" pitchFamily="66" charset="-78"/>
            </a:endParaRPr>
          </a:p>
          <a:p>
            <a:endParaRPr lang="en-GB" sz="4000" i="1" dirty="0" smtClean="0">
              <a:latin typeface="Arabic Typesetting" panose="03020402040406030203" pitchFamily="66" charset="-78"/>
              <a:cs typeface="Arabic Typesetting" panose="03020402040406030203" pitchFamily="66" charset="-78"/>
            </a:endParaRPr>
          </a:p>
          <a:p>
            <a:endParaRPr lang="en-GB" sz="4000" dirty="0">
              <a:latin typeface="Arabic Typesetting" panose="03020402040406030203" pitchFamily="66" charset="-78"/>
              <a:cs typeface="Arabic Typesetting" panose="03020402040406030203" pitchFamily="66" charset="-78"/>
            </a:endParaRPr>
          </a:p>
        </p:txBody>
      </p:sp>
      <p:pic>
        <p:nvPicPr>
          <p:cNvPr id="6" name="Picture 1" descr="https://encrypted-tbn0.gstatic.com/images?q=tbn:ANd9GcS7lgNLNWV2Nts82TCqWl0D_MLs8pYPh2WoWwXt7UOhr-YBkmL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6933" y="3010655"/>
            <a:ext cx="3550652" cy="22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828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8338" y="425003"/>
            <a:ext cx="10972800" cy="4401205"/>
          </a:xfrm>
          <a:prstGeom prst="rect">
            <a:avLst/>
          </a:prstGeom>
          <a:noFill/>
        </p:spPr>
        <p:txBody>
          <a:bodyPr wrap="square" rtlCol="0">
            <a:spAutoFit/>
          </a:bodyPr>
          <a:lstStyle/>
          <a:p>
            <a:r>
              <a:rPr lang="en-GB" sz="4000" dirty="0" smtClean="0">
                <a:latin typeface="Arabic Typesetting" panose="03020402040406030203" pitchFamily="66" charset="-78"/>
                <a:cs typeface="Arabic Typesetting" panose="03020402040406030203" pitchFamily="66" charset="-78"/>
              </a:rPr>
              <a:t>Dramatic irony</a:t>
            </a:r>
          </a:p>
          <a:p>
            <a:r>
              <a:rPr lang="en-GB" sz="4000" dirty="0" smtClean="0">
                <a:latin typeface="Arabic Typesetting" panose="03020402040406030203" pitchFamily="66" charset="-78"/>
                <a:cs typeface="Arabic Typesetting" panose="03020402040406030203" pitchFamily="66" charset="-78"/>
              </a:rPr>
              <a:t>Birling believes that society is heading for a time of ‘increasing prosperity’ and that the ‘Germans don’t want war’. The audience however knows that war is just round the corner. </a:t>
            </a:r>
          </a:p>
          <a:p>
            <a:r>
              <a:rPr lang="en-GB" sz="4000" dirty="0" smtClean="0">
                <a:latin typeface="Arabic Typesetting" panose="03020402040406030203" pitchFamily="66" charset="-78"/>
                <a:cs typeface="Arabic Typesetting" panose="03020402040406030203" pitchFamily="66" charset="-78"/>
              </a:rPr>
              <a:t>Priestley uses the dramatic irony to show that Mr Birling is stubborn in his beliefs. He’s not in contact with the rest of the world including his family.</a:t>
            </a:r>
            <a:endParaRPr lang="en-GB"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864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3942" y="0"/>
            <a:ext cx="11191741" cy="6863417"/>
          </a:xfrm>
          <a:prstGeom prst="rect">
            <a:avLst/>
          </a:prstGeom>
          <a:noFill/>
        </p:spPr>
        <p:txBody>
          <a:bodyPr wrap="square" rtlCol="0">
            <a:spAutoFit/>
          </a:bodyPr>
          <a:lstStyle/>
          <a:p>
            <a:r>
              <a:rPr lang="en-GB" sz="4000" dirty="0" smtClean="0">
                <a:latin typeface="Arabic Typesetting" panose="03020402040406030203" pitchFamily="66" charset="-78"/>
                <a:cs typeface="Arabic Typesetting" panose="03020402040406030203" pitchFamily="66" charset="-78"/>
              </a:rPr>
              <a:t>The inspector</a:t>
            </a:r>
          </a:p>
          <a:p>
            <a:r>
              <a:rPr lang="en-GB" sz="4000" dirty="0" smtClean="0">
                <a:latin typeface="Arabic Typesetting" panose="03020402040406030203" pitchFamily="66" charset="-78"/>
                <a:cs typeface="Arabic Typesetting" panose="03020402040406030203" pitchFamily="66" charset="-78"/>
              </a:rPr>
              <a:t>The role of the inspector is to uncover secrets and the truth. By bringing him into the dining room which is the heart of the Birling home, Priestley shows that there are hidden truths and secrets at the heart of the Birling family.</a:t>
            </a:r>
          </a:p>
          <a:p>
            <a:r>
              <a:rPr lang="en-GB" sz="4000" dirty="0" smtClean="0">
                <a:latin typeface="Arabic Typesetting" panose="03020402040406030203" pitchFamily="66" charset="-78"/>
                <a:cs typeface="Arabic Typesetting" panose="03020402040406030203" pitchFamily="66" charset="-78"/>
              </a:rPr>
              <a:t>In the first description, Priestley describes the lighting should be ‘pink and intimate until the inspector arrives, and then it should be brighter and harder’. The lighting is a dramatic technique; the pink light creates a light hearted atmosphere but when the inspector arrives the light is brighter and harder as if the truth is coming out. The light shows what is hidden. The family has been living in the dark about each others secrets.</a:t>
            </a:r>
            <a:endParaRPr lang="en-GB"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9937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5155" y="489397"/>
            <a:ext cx="11062952" cy="1323439"/>
          </a:xfrm>
          <a:prstGeom prst="rect">
            <a:avLst/>
          </a:prstGeom>
          <a:noFill/>
        </p:spPr>
        <p:txBody>
          <a:bodyPr wrap="square" rtlCol="0">
            <a:spAutoFit/>
          </a:bodyPr>
          <a:lstStyle/>
          <a:p>
            <a:r>
              <a:rPr lang="en-GB" sz="4000" dirty="0" smtClean="0">
                <a:latin typeface="Arabic Typesetting" panose="03020402040406030203" pitchFamily="66" charset="-78"/>
                <a:cs typeface="Arabic Typesetting" panose="03020402040406030203" pitchFamily="66" charset="-78"/>
              </a:rPr>
              <a:t>Learning ladder</a:t>
            </a:r>
          </a:p>
          <a:p>
            <a:endParaRPr lang="en-GB" sz="4000" dirty="0">
              <a:latin typeface="Arabic Typesetting" panose="03020402040406030203" pitchFamily="66" charset="-78"/>
              <a:cs typeface="Arabic Typesetting" panose="03020402040406030203" pitchFamily="66" charset="-78"/>
            </a:endParaRPr>
          </a:p>
        </p:txBody>
      </p:sp>
      <p:pic>
        <p:nvPicPr>
          <p:cNvPr id="2050" name="Picture 1" descr="http://cliparts101.com/files/28/5FA2EAB36E95C395A4D5DCDCAB8CF465/Ladder_flat.png"/>
          <p:cNvPicPr>
            <a:picLocks noChangeAspect="1" noChangeArrowheads="1"/>
          </p:cNvPicPr>
          <p:nvPr/>
        </p:nvPicPr>
        <p:blipFill rotWithShape="1">
          <a:blip r:embed="rId2">
            <a:extLst>
              <a:ext uri="{28A0092B-C50C-407E-A947-70E740481C1C}">
                <a14:useLocalDpi xmlns:a14="http://schemas.microsoft.com/office/drawing/2010/main" val="0"/>
              </a:ext>
            </a:extLst>
          </a:blip>
          <a:srcRect l="24827" t="22201" r="23964" b="6894"/>
          <a:stretch/>
        </p:blipFill>
        <p:spPr bwMode="auto">
          <a:xfrm>
            <a:off x="487249" y="1098799"/>
            <a:ext cx="2009105" cy="5404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229928" y="1852346"/>
            <a:ext cx="566671" cy="369332"/>
          </a:xfrm>
          <a:prstGeom prst="rect">
            <a:avLst/>
          </a:prstGeom>
          <a:noFill/>
        </p:spPr>
        <p:txBody>
          <a:bodyPr wrap="square" rtlCol="0">
            <a:spAutoFit/>
          </a:bodyPr>
          <a:lstStyle/>
          <a:p>
            <a:r>
              <a:rPr lang="en-GB" dirty="0" smtClean="0"/>
              <a:t>A*</a:t>
            </a:r>
            <a:endParaRPr lang="en-GB" dirty="0"/>
          </a:p>
        </p:txBody>
      </p:sp>
      <p:sp>
        <p:nvSpPr>
          <p:cNvPr id="8" name="TextBox 7"/>
          <p:cNvSpPr txBox="1"/>
          <p:nvPr/>
        </p:nvSpPr>
        <p:spPr>
          <a:xfrm>
            <a:off x="1257835" y="2937402"/>
            <a:ext cx="566671" cy="369332"/>
          </a:xfrm>
          <a:prstGeom prst="rect">
            <a:avLst/>
          </a:prstGeom>
          <a:noFill/>
        </p:spPr>
        <p:txBody>
          <a:bodyPr wrap="square" rtlCol="0">
            <a:spAutoFit/>
          </a:bodyPr>
          <a:lstStyle/>
          <a:p>
            <a:r>
              <a:rPr lang="en-GB" dirty="0" smtClean="0"/>
              <a:t>A</a:t>
            </a:r>
            <a:endParaRPr lang="en-GB" dirty="0"/>
          </a:p>
        </p:txBody>
      </p:sp>
      <p:sp>
        <p:nvSpPr>
          <p:cNvPr id="9" name="TextBox 8"/>
          <p:cNvSpPr txBox="1"/>
          <p:nvPr/>
        </p:nvSpPr>
        <p:spPr>
          <a:xfrm>
            <a:off x="1257835" y="5248984"/>
            <a:ext cx="566671" cy="369332"/>
          </a:xfrm>
          <a:prstGeom prst="rect">
            <a:avLst/>
          </a:prstGeom>
          <a:noFill/>
        </p:spPr>
        <p:txBody>
          <a:bodyPr wrap="square" rtlCol="0">
            <a:spAutoFit/>
          </a:bodyPr>
          <a:lstStyle/>
          <a:p>
            <a:r>
              <a:rPr lang="en-GB" dirty="0"/>
              <a:t>C</a:t>
            </a:r>
          </a:p>
        </p:txBody>
      </p:sp>
      <p:sp>
        <p:nvSpPr>
          <p:cNvPr id="10" name="TextBox 9"/>
          <p:cNvSpPr txBox="1"/>
          <p:nvPr/>
        </p:nvSpPr>
        <p:spPr>
          <a:xfrm>
            <a:off x="1229929" y="4124418"/>
            <a:ext cx="566671" cy="369332"/>
          </a:xfrm>
          <a:prstGeom prst="rect">
            <a:avLst/>
          </a:prstGeom>
          <a:noFill/>
        </p:spPr>
        <p:txBody>
          <a:bodyPr wrap="square" rtlCol="0">
            <a:spAutoFit/>
          </a:bodyPr>
          <a:lstStyle/>
          <a:p>
            <a:r>
              <a:rPr lang="en-GB" dirty="0"/>
              <a:t>B</a:t>
            </a:r>
          </a:p>
        </p:txBody>
      </p:sp>
      <p:sp>
        <p:nvSpPr>
          <p:cNvPr id="7" name="TextBox 6"/>
          <p:cNvSpPr txBox="1"/>
          <p:nvPr/>
        </p:nvSpPr>
        <p:spPr>
          <a:xfrm>
            <a:off x="2324636" y="5370658"/>
            <a:ext cx="8437809" cy="584775"/>
          </a:xfrm>
          <a:prstGeom prst="rect">
            <a:avLst/>
          </a:prstGeom>
          <a:noFill/>
        </p:spPr>
        <p:txBody>
          <a:bodyPr wrap="square" rtlCol="0">
            <a:spAutoFit/>
          </a:bodyPr>
          <a:lstStyle/>
          <a:p>
            <a:r>
              <a:rPr lang="en-GB" sz="3200" dirty="0" smtClean="0">
                <a:latin typeface="Arabic Typesetting" panose="03020402040406030203" pitchFamily="66" charset="-78"/>
                <a:cs typeface="Arabic Typesetting" panose="03020402040406030203" pitchFamily="66" charset="-78"/>
              </a:rPr>
              <a:t>Cliff-hanger endings.</a:t>
            </a:r>
          </a:p>
        </p:txBody>
      </p:sp>
      <p:sp>
        <p:nvSpPr>
          <p:cNvPr id="11" name="TextBox 10"/>
          <p:cNvSpPr txBox="1"/>
          <p:nvPr/>
        </p:nvSpPr>
        <p:spPr>
          <a:xfrm>
            <a:off x="2324636" y="3800914"/>
            <a:ext cx="10818253" cy="1077218"/>
          </a:xfrm>
          <a:prstGeom prst="rect">
            <a:avLst/>
          </a:prstGeom>
          <a:noFill/>
        </p:spPr>
        <p:txBody>
          <a:bodyPr wrap="square" rtlCol="0">
            <a:spAutoFit/>
          </a:bodyPr>
          <a:lstStyle/>
          <a:p>
            <a:r>
              <a:rPr lang="en-GB" sz="3200" dirty="0" smtClean="0">
                <a:latin typeface="Arabic Typesetting" panose="03020402040406030203" pitchFamily="66" charset="-78"/>
                <a:cs typeface="Arabic Typesetting" panose="03020402040406030203" pitchFamily="66" charset="-78"/>
              </a:rPr>
              <a:t>In act 3 Birling's believe themselves to be off the hook when it is discovered that the inspector wasn’t real and no girl had died in the infirmary.</a:t>
            </a:r>
            <a:endParaRPr lang="en-GB" sz="3200" dirty="0">
              <a:latin typeface="Arabic Typesetting" panose="03020402040406030203" pitchFamily="66" charset="-78"/>
              <a:cs typeface="Arabic Typesetting" panose="03020402040406030203" pitchFamily="66" charset="-78"/>
            </a:endParaRPr>
          </a:p>
        </p:txBody>
      </p:sp>
      <p:sp>
        <p:nvSpPr>
          <p:cNvPr id="12" name="TextBox 11"/>
          <p:cNvSpPr txBox="1"/>
          <p:nvPr/>
        </p:nvSpPr>
        <p:spPr>
          <a:xfrm>
            <a:off x="2324637" y="2337238"/>
            <a:ext cx="9867364" cy="1569660"/>
          </a:xfrm>
          <a:prstGeom prst="rect">
            <a:avLst/>
          </a:prstGeom>
          <a:noFill/>
        </p:spPr>
        <p:txBody>
          <a:bodyPr wrap="square" rtlCol="0">
            <a:spAutoFit/>
          </a:bodyPr>
          <a:lstStyle/>
          <a:p>
            <a:r>
              <a:rPr lang="en-GB" sz="3200" dirty="0" smtClean="0">
                <a:latin typeface="Arabic Typesetting" panose="03020402040406030203" pitchFamily="66" charset="-78"/>
                <a:cs typeface="Arabic Typesetting" panose="03020402040406030203" pitchFamily="66" charset="-78"/>
              </a:rPr>
              <a:t>This releases some of the tension but the final telephone call announcing that the real inspector was on his way to ask questions about the suicide of a young girl, tension is restored.</a:t>
            </a:r>
            <a:endParaRPr lang="en-GB" sz="3200" dirty="0">
              <a:latin typeface="Arabic Typesetting" panose="03020402040406030203" pitchFamily="66" charset="-78"/>
              <a:cs typeface="Arabic Typesetting" panose="03020402040406030203" pitchFamily="66" charset="-78"/>
            </a:endParaRPr>
          </a:p>
        </p:txBody>
      </p:sp>
      <p:sp>
        <p:nvSpPr>
          <p:cNvPr id="13" name="TextBox 12"/>
          <p:cNvSpPr txBox="1"/>
          <p:nvPr/>
        </p:nvSpPr>
        <p:spPr>
          <a:xfrm>
            <a:off x="2324636" y="1648439"/>
            <a:ext cx="9867364" cy="584775"/>
          </a:xfrm>
          <a:prstGeom prst="rect">
            <a:avLst/>
          </a:prstGeom>
          <a:noFill/>
        </p:spPr>
        <p:txBody>
          <a:bodyPr wrap="square" rtlCol="0">
            <a:spAutoFit/>
          </a:bodyPr>
          <a:lstStyle/>
          <a:p>
            <a:r>
              <a:rPr lang="en-GB" sz="3200" dirty="0" smtClean="0">
                <a:latin typeface="Arabic Typesetting" panose="03020402040406030203" pitchFamily="66" charset="-78"/>
                <a:cs typeface="Arabic Typesetting" panose="03020402040406030203" pitchFamily="66" charset="-78"/>
              </a:rPr>
              <a:t>This is an unexpected denouement</a:t>
            </a:r>
            <a:r>
              <a:rPr lang="en-GB" dirty="0" smtClean="0"/>
              <a:t>.</a:t>
            </a:r>
            <a:endParaRPr lang="en-GB" dirty="0"/>
          </a:p>
        </p:txBody>
      </p:sp>
    </p:spTree>
    <p:extLst>
      <p:ext uri="{BB962C8B-B14F-4D97-AF65-F5344CB8AC3E}">
        <p14:creationId xmlns:p14="http://schemas.microsoft.com/office/powerpoint/2010/main" val="75540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2276" y="502276"/>
            <a:ext cx="9942490" cy="3170099"/>
          </a:xfrm>
          <a:prstGeom prst="rect">
            <a:avLst/>
          </a:prstGeom>
          <a:noFill/>
        </p:spPr>
        <p:txBody>
          <a:bodyPr wrap="square" rtlCol="0">
            <a:spAutoFit/>
          </a:bodyPr>
          <a:lstStyle/>
          <a:p>
            <a:r>
              <a:rPr lang="en-GB" sz="4000" dirty="0" smtClean="0">
                <a:latin typeface="Arabic Typesetting" panose="03020402040406030203" pitchFamily="66" charset="-78"/>
                <a:cs typeface="Arabic Typesetting" panose="03020402040406030203" pitchFamily="66" charset="-78"/>
              </a:rPr>
              <a:t>Tone</a:t>
            </a:r>
          </a:p>
          <a:p>
            <a:r>
              <a:rPr lang="en-GB" sz="4000" dirty="0" smtClean="0">
                <a:latin typeface="Arabic Typesetting" panose="03020402040406030203" pitchFamily="66" charset="-78"/>
                <a:cs typeface="Arabic Typesetting" panose="03020402040406030203" pitchFamily="66" charset="-78"/>
              </a:rPr>
              <a:t>There are numerous changes in tone throughout the play. For example, Mr Birling’s confidence is soon replaced – first by self justification and then trying to justify and explain his role in Eva’s death and then by anxiety.</a:t>
            </a:r>
            <a:endParaRPr lang="en-GB" sz="4000" dirty="0">
              <a:latin typeface="Arabic Typesetting" panose="03020402040406030203" pitchFamily="66" charset="-78"/>
              <a:cs typeface="Arabic Typesetting" panose="03020402040406030203" pitchFamily="66" charset="-78"/>
            </a:endParaRPr>
          </a:p>
        </p:txBody>
      </p:sp>
      <p:pic>
        <p:nvPicPr>
          <p:cNvPr id="3074" name="Picture 2" descr="https://encrypted-tbn1.gstatic.com/images?q=tbn:ANd9GcR3RuLlG_INACS_2bXdNQyKIlIXlbffXsQgBZy8K_p1tUdb3bE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079" y="3198724"/>
            <a:ext cx="3799646" cy="228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2387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TotalTime>
  <Words>434</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Arabic Typesetting</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Y11 Parker, India</dc:creator>
  <cp:lastModifiedBy>Nigel Hodgkins</cp:lastModifiedBy>
  <cp:revision>9</cp:revision>
  <dcterms:created xsi:type="dcterms:W3CDTF">2016-03-22T11:23:36Z</dcterms:created>
  <dcterms:modified xsi:type="dcterms:W3CDTF">2017-02-16T13:18:11Z</dcterms:modified>
</cp:coreProperties>
</file>