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8417"/>
    <a:srgbClr val="001D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48C489-9D33-405B-ADB4-F6A9A75BF1C0}"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360375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48C489-9D33-405B-ADB4-F6A9A75BF1C0}"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305460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48C489-9D33-405B-ADB4-F6A9A75BF1C0}"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334331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48C489-9D33-405B-ADB4-F6A9A75BF1C0}"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197894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8C489-9D33-405B-ADB4-F6A9A75BF1C0}"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4204040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48C489-9D33-405B-ADB4-F6A9A75BF1C0}"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123869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48C489-9D33-405B-ADB4-F6A9A75BF1C0}" type="datetimeFigureOut">
              <a:rPr lang="en-GB" smtClean="0"/>
              <a:t>16/02/2017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1174352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48C489-9D33-405B-ADB4-F6A9A75BF1C0}" type="datetimeFigureOut">
              <a:rPr lang="en-GB" smtClean="0"/>
              <a:t>16/02/2017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139326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8C489-9D33-405B-ADB4-F6A9A75BF1C0}" type="datetimeFigureOut">
              <a:rPr lang="en-GB" smtClean="0"/>
              <a:t>16/02/2017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309398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8C489-9D33-405B-ADB4-F6A9A75BF1C0}"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3091007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8C489-9D33-405B-ADB4-F6A9A75BF1C0}"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82128-3859-4D33-8797-6168666A4A51}" type="slidenum">
              <a:rPr lang="en-GB" smtClean="0"/>
              <a:t>‹#›</a:t>
            </a:fld>
            <a:endParaRPr lang="en-GB"/>
          </a:p>
        </p:txBody>
      </p:sp>
    </p:spTree>
    <p:extLst>
      <p:ext uri="{BB962C8B-B14F-4D97-AF65-F5344CB8AC3E}">
        <p14:creationId xmlns:p14="http://schemas.microsoft.com/office/powerpoint/2010/main" val="882645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8C489-9D33-405B-ADB4-F6A9A75BF1C0}" type="datetimeFigureOut">
              <a:rPr lang="en-GB" smtClean="0"/>
              <a:t>16/02/2017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2128-3859-4D33-8797-6168666A4A51}" type="slidenum">
              <a:rPr lang="en-GB" smtClean="0"/>
              <a:t>‹#›</a:t>
            </a:fld>
            <a:endParaRPr lang="en-GB"/>
          </a:p>
        </p:txBody>
      </p:sp>
    </p:spTree>
    <p:extLst>
      <p:ext uri="{BB962C8B-B14F-4D97-AF65-F5344CB8AC3E}">
        <p14:creationId xmlns:p14="http://schemas.microsoft.com/office/powerpoint/2010/main" val="3720601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3758"/>
            <a:ext cx="9144000" cy="2387600"/>
          </a:xfrm>
        </p:spPr>
        <p:txBody>
          <a:bodyPr>
            <a:normAutofit fontScale="90000"/>
          </a:bodyPr>
          <a:lstStyle/>
          <a:p>
            <a:r>
              <a:rPr lang="en-GB" b="1" dirty="0" smtClean="0">
                <a:solidFill>
                  <a:schemeClr val="bg2">
                    <a:lumMod val="25000"/>
                  </a:schemeClr>
                </a:solidFill>
                <a:latin typeface="Segoe UI Light" panose="020B0502040204020203" pitchFamily="34" charset="0"/>
              </a:rPr>
              <a:t>HOW IS THE IDEA OF ‘CHANGE’ PRESENTED IN THE PLAY?</a:t>
            </a:r>
            <a:endParaRPr lang="en-GB" b="1" dirty="0">
              <a:solidFill>
                <a:schemeClr val="bg2">
                  <a:lumMod val="25000"/>
                </a:schemeClr>
              </a:solidFill>
              <a:latin typeface="Segoe UI Light" panose="020B0502040204020203" pitchFamily="34" charset="0"/>
            </a:endParaRPr>
          </a:p>
        </p:txBody>
      </p:sp>
    </p:spTree>
    <p:extLst>
      <p:ext uri="{BB962C8B-B14F-4D97-AF65-F5344CB8AC3E}">
        <p14:creationId xmlns:p14="http://schemas.microsoft.com/office/powerpoint/2010/main" val="3116312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11714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F18417"/>
                </a:solidFill>
                <a:latin typeface="Segoe UI Light" panose="020B0502040204020203" pitchFamily="34" charset="0"/>
              </a:rPr>
              <a:t>The Catalysts for Change: Inspector Goole and Eva Smith</a:t>
            </a:r>
            <a:endParaRPr lang="en-GB" dirty="0">
              <a:solidFill>
                <a:srgbClr val="F18417"/>
              </a:solidFill>
              <a:latin typeface="Segoe UI Light" panose="020B0502040204020203" pitchFamily="34" charset="0"/>
            </a:endParaRPr>
          </a:p>
        </p:txBody>
      </p:sp>
      <p:sp>
        <p:nvSpPr>
          <p:cNvPr id="5" name="Content Placeholder 2"/>
          <p:cNvSpPr>
            <a:spLocks noGrp="1"/>
          </p:cNvSpPr>
          <p:nvPr>
            <p:ph idx="1"/>
          </p:nvPr>
        </p:nvSpPr>
        <p:spPr>
          <a:xfrm>
            <a:off x="838200" y="1825625"/>
            <a:ext cx="5081337" cy="4351338"/>
          </a:xfrm>
        </p:spPr>
        <p:txBody>
          <a:bodyPr/>
          <a:lstStyle/>
          <a:p>
            <a:pPr marL="0" indent="0">
              <a:buNone/>
            </a:pPr>
            <a:r>
              <a:rPr lang="en-GB" dirty="0" smtClean="0">
                <a:solidFill>
                  <a:schemeClr val="bg2">
                    <a:lumMod val="50000"/>
                  </a:schemeClr>
                </a:solidFill>
                <a:latin typeface="Segoe UI Light" panose="020B0502040204020203" pitchFamily="34" charset="0"/>
              </a:rPr>
              <a:t>Do Change:</a:t>
            </a:r>
          </a:p>
          <a:p>
            <a:pPr marL="0" indent="0">
              <a:buNone/>
            </a:pPr>
            <a:endParaRPr lang="en-GB" dirty="0" smtClean="0">
              <a:latin typeface="Segoe UI Light" panose="020B0502040204020203" pitchFamily="34" charset="0"/>
            </a:endParaRPr>
          </a:p>
          <a:p>
            <a:r>
              <a:rPr lang="en-GB" dirty="0" smtClean="0">
                <a:latin typeface="Segoe UI Light" panose="020B0502040204020203" pitchFamily="34" charset="0"/>
              </a:rPr>
              <a:t>Sheila</a:t>
            </a:r>
          </a:p>
          <a:p>
            <a:r>
              <a:rPr lang="en-GB" dirty="0" smtClean="0">
                <a:latin typeface="Segoe UI Light" panose="020B0502040204020203" pitchFamily="34" charset="0"/>
              </a:rPr>
              <a:t>Eric</a:t>
            </a:r>
            <a:endParaRPr lang="en-GB" dirty="0">
              <a:latin typeface="Segoe UI Light" panose="020B0502040204020203" pitchFamily="34" charset="0"/>
            </a:endParaRPr>
          </a:p>
        </p:txBody>
      </p:sp>
      <p:sp>
        <p:nvSpPr>
          <p:cNvPr id="6" name="Content Placeholder 3"/>
          <p:cNvSpPr txBox="1">
            <a:spLocks/>
          </p:cNvSpPr>
          <p:nvPr/>
        </p:nvSpPr>
        <p:spPr>
          <a:xfrm>
            <a:off x="6172200" y="1825625"/>
            <a:ext cx="5181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solidFill>
                  <a:schemeClr val="bg2">
                    <a:lumMod val="50000"/>
                  </a:schemeClr>
                </a:solidFill>
                <a:latin typeface="Segoe UI Light" panose="020B0502040204020203" pitchFamily="34" charset="0"/>
              </a:rPr>
              <a:t>Don’t Change:</a:t>
            </a:r>
          </a:p>
          <a:p>
            <a:pPr marL="0" indent="0">
              <a:buFont typeface="Arial" panose="020B0604020202020204" pitchFamily="34" charset="0"/>
              <a:buNone/>
            </a:pPr>
            <a:endParaRPr lang="en-GB" dirty="0" smtClean="0">
              <a:latin typeface="Segoe UI Light" panose="020B0502040204020203" pitchFamily="34" charset="0"/>
            </a:endParaRPr>
          </a:p>
          <a:p>
            <a:r>
              <a:rPr lang="en-GB" dirty="0" smtClean="0">
                <a:latin typeface="Segoe UI Light" panose="020B0502040204020203" pitchFamily="34" charset="0"/>
              </a:rPr>
              <a:t>Arthur</a:t>
            </a:r>
          </a:p>
          <a:p>
            <a:r>
              <a:rPr lang="en-GB" dirty="0" smtClean="0">
                <a:latin typeface="Segoe UI Light" panose="020B0502040204020203" pitchFamily="34" charset="0"/>
              </a:rPr>
              <a:t>Gerald</a:t>
            </a:r>
          </a:p>
          <a:p>
            <a:r>
              <a:rPr lang="en-GB" dirty="0" smtClean="0">
                <a:latin typeface="Segoe UI Light" panose="020B0502040204020203" pitchFamily="34" charset="0"/>
              </a:rPr>
              <a:t>Sybil</a:t>
            </a:r>
            <a:endParaRPr lang="en-GB" dirty="0">
              <a:latin typeface="Segoe UI Light" panose="020B0502040204020203" pitchFamily="34" charset="0"/>
            </a:endParaRPr>
          </a:p>
        </p:txBody>
      </p:sp>
    </p:spTree>
    <p:extLst>
      <p:ext uri="{BB962C8B-B14F-4D97-AF65-F5344CB8AC3E}">
        <p14:creationId xmlns:p14="http://schemas.microsoft.com/office/powerpoint/2010/main" val="1882417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dirty="0" smtClean="0">
                <a:latin typeface="Segoe UI Light" panose="020B0502040204020203" pitchFamily="34" charset="0"/>
              </a:rPr>
              <a:t>“Oh Mummy” -&gt; This is childish and suggest she is dependant on her parents (before Inspector arrives)</a:t>
            </a:r>
          </a:p>
          <a:p>
            <a:pPr algn="just"/>
            <a:r>
              <a:rPr lang="en-GB" dirty="0" smtClean="0">
                <a:latin typeface="Segoe UI Light" panose="020B0502040204020203" pitchFamily="34" charset="0"/>
              </a:rPr>
              <a:t>“I felt rotten” -&gt; She feels guilty and takes responsibility for her actions (after exposition)</a:t>
            </a:r>
          </a:p>
          <a:p>
            <a:pPr algn="just"/>
            <a:r>
              <a:rPr lang="en-GB" dirty="0" smtClean="0">
                <a:latin typeface="Segoe UI Light" panose="020B0502040204020203" pitchFamily="34" charset="0"/>
              </a:rPr>
              <a:t>After discovering that Gerald had an affair, Sheila gives back the ring which shows she has learned to stand up for her self and be independent</a:t>
            </a:r>
          </a:p>
          <a:p>
            <a:pPr algn="just"/>
            <a:r>
              <a:rPr lang="en-GB" dirty="0" smtClean="0">
                <a:latin typeface="Segoe UI Light" panose="020B0502040204020203" pitchFamily="34" charset="0"/>
              </a:rPr>
              <a:t>“These girls aren’t cheap labour” -&gt; Stands up to her father</a:t>
            </a:r>
          </a:p>
          <a:p>
            <a:pPr algn="just"/>
            <a:r>
              <a:rPr lang="en-GB" dirty="0" smtClean="0">
                <a:latin typeface="Segoe UI Light" panose="020B0502040204020203" pitchFamily="34" charset="0"/>
              </a:rPr>
              <a:t>“We aren’t the same people who sat down to dinner tonight.”</a:t>
            </a:r>
          </a:p>
          <a:p>
            <a:endParaRPr lang="en-GB" dirty="0"/>
          </a:p>
        </p:txBody>
      </p:sp>
      <p:sp>
        <p:nvSpPr>
          <p:cNvPr id="4" name="Title 1"/>
          <p:cNvSpPr>
            <a:spLocks noGrp="1"/>
          </p:cNvSpPr>
          <p:nvPr>
            <p:ph type="title"/>
          </p:nvPr>
        </p:nvSpPr>
        <p:spPr>
          <a:xfrm>
            <a:off x="838200" y="365125"/>
            <a:ext cx="10515600" cy="1325563"/>
          </a:xfrm>
        </p:spPr>
        <p:txBody>
          <a:bodyPr/>
          <a:lstStyle/>
          <a:p>
            <a:r>
              <a:rPr lang="en-GB" dirty="0" smtClean="0">
                <a:solidFill>
                  <a:srgbClr val="F18417"/>
                </a:solidFill>
                <a:latin typeface="Segoe UI Light" panose="020B0502040204020203" pitchFamily="34" charset="0"/>
              </a:rPr>
              <a:t>Sheila</a:t>
            </a:r>
            <a:r>
              <a:rPr lang="en-GB" dirty="0" smtClean="0">
                <a:solidFill>
                  <a:schemeClr val="bg2">
                    <a:lumMod val="50000"/>
                  </a:schemeClr>
                </a:solidFill>
                <a:latin typeface="Segoe UI Light" panose="020B0502040204020203" pitchFamily="34" charset="0"/>
              </a:rPr>
              <a:t> (Symbol of Change)</a:t>
            </a:r>
            <a:endParaRPr lang="en-GB" dirty="0">
              <a:solidFill>
                <a:schemeClr val="bg2">
                  <a:lumMod val="50000"/>
                </a:schemeClr>
              </a:solidFill>
              <a:latin typeface="Segoe UI Light" panose="020B0502040204020203" pitchFamily="34" charset="0"/>
            </a:endParaRPr>
          </a:p>
        </p:txBody>
      </p:sp>
    </p:spTree>
    <p:extLst>
      <p:ext uri="{BB962C8B-B14F-4D97-AF65-F5344CB8AC3E}">
        <p14:creationId xmlns:p14="http://schemas.microsoft.com/office/powerpoint/2010/main" val="2807916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18417"/>
                </a:solidFill>
                <a:latin typeface="Segoe UI Light" panose="020B0502040204020203" pitchFamily="34" charset="0"/>
              </a:rPr>
              <a:t>Eric </a:t>
            </a:r>
            <a:r>
              <a:rPr lang="en-GB" dirty="0" smtClean="0">
                <a:solidFill>
                  <a:schemeClr val="bg2">
                    <a:lumMod val="50000"/>
                  </a:schemeClr>
                </a:solidFill>
                <a:latin typeface="Segoe UI Light" panose="020B0502040204020203" pitchFamily="34" charset="0"/>
              </a:rPr>
              <a:t>(Symbol of Change)</a:t>
            </a:r>
            <a:endParaRPr lang="en-GB" dirty="0">
              <a:solidFill>
                <a:schemeClr val="bg2">
                  <a:lumMod val="50000"/>
                </a:schemeClr>
              </a:solidFill>
              <a:latin typeface="Segoe UI Light" panose="020B0502040204020203" pitchFamily="34" charset="0"/>
            </a:endParaRPr>
          </a:p>
        </p:txBody>
      </p:sp>
      <p:sp>
        <p:nvSpPr>
          <p:cNvPr id="3" name="Content Placeholder 2"/>
          <p:cNvSpPr>
            <a:spLocks noGrp="1"/>
          </p:cNvSpPr>
          <p:nvPr>
            <p:ph idx="1"/>
          </p:nvPr>
        </p:nvSpPr>
        <p:spPr/>
        <p:txBody>
          <a:bodyPr>
            <a:normAutofit fontScale="92500" lnSpcReduction="10000"/>
          </a:bodyPr>
          <a:lstStyle/>
          <a:p>
            <a:pPr algn="just"/>
            <a:r>
              <a:rPr lang="en-GB" dirty="0" smtClean="0">
                <a:latin typeface="Segoe UI Light" panose="020B0502040204020203" pitchFamily="34" charset="0"/>
              </a:rPr>
              <a:t>Feels guilty and may drink alcohol to overcome this</a:t>
            </a:r>
          </a:p>
          <a:p>
            <a:pPr algn="just"/>
            <a:r>
              <a:rPr lang="en-GB" dirty="0" smtClean="0">
                <a:latin typeface="Segoe UI Light" panose="020B0502040204020203" pitchFamily="34" charset="0"/>
              </a:rPr>
              <a:t>He offered to marry Eva -&gt; this would be breaking down the class barriers which would affect him and shame his family (this is not typical of the upper classes, most would just abandon the women they impregnated) </a:t>
            </a:r>
          </a:p>
          <a:p>
            <a:pPr algn="just">
              <a:lnSpc>
                <a:spcPct val="100000"/>
              </a:lnSpc>
              <a:spcBef>
                <a:spcPts val="0"/>
              </a:spcBef>
              <a:spcAft>
                <a:spcPts val="600"/>
              </a:spcAft>
            </a:pPr>
            <a:r>
              <a:rPr lang="en-GB" dirty="0" smtClean="0">
                <a:latin typeface="Segoe UI Light" panose="020B0502040204020203" pitchFamily="34" charset="0"/>
              </a:rPr>
              <a:t>Sheila: “You’re pretending everything’s as it was before”</a:t>
            </a:r>
          </a:p>
          <a:p>
            <a:pPr marL="0" indent="0" algn="just">
              <a:lnSpc>
                <a:spcPct val="100000"/>
              </a:lnSpc>
              <a:spcBef>
                <a:spcPts val="0"/>
              </a:spcBef>
              <a:spcAft>
                <a:spcPts val="600"/>
              </a:spcAft>
              <a:buNone/>
            </a:pPr>
            <a:r>
              <a:rPr lang="en-GB" dirty="0" smtClean="0">
                <a:latin typeface="Segoe UI Light" panose="020B0502040204020203" pitchFamily="34" charset="0"/>
              </a:rPr>
              <a:t>   Eric: “I’m not.” -&gt; This implies that he believes he has changed </a:t>
            </a:r>
          </a:p>
          <a:p>
            <a:pPr algn="just">
              <a:lnSpc>
                <a:spcPct val="100000"/>
              </a:lnSpc>
              <a:spcBef>
                <a:spcPts val="0"/>
              </a:spcBef>
              <a:spcAft>
                <a:spcPts val="600"/>
              </a:spcAft>
            </a:pPr>
            <a:r>
              <a:rPr lang="en-GB" dirty="0" smtClean="0">
                <a:latin typeface="Segoe UI Light" panose="020B0502040204020203" pitchFamily="34" charset="0"/>
              </a:rPr>
              <a:t>He and Sheila are symbols of change (change towards a time of community and shared responsibility- this shows Priestley’s political stance and message) in the Upper Classes, particularly in the younger generation </a:t>
            </a:r>
          </a:p>
          <a:p>
            <a:endParaRPr lang="en-GB" dirty="0"/>
          </a:p>
        </p:txBody>
      </p:sp>
    </p:spTree>
    <p:extLst>
      <p:ext uri="{BB962C8B-B14F-4D97-AF65-F5344CB8AC3E}">
        <p14:creationId xmlns:p14="http://schemas.microsoft.com/office/powerpoint/2010/main" val="2915461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18417"/>
                </a:solidFill>
                <a:latin typeface="Segoe UI Light" panose="020B0502040204020203" pitchFamily="34" charset="0"/>
              </a:rPr>
              <a:t>Cliff-hanger Endings</a:t>
            </a:r>
            <a:endParaRPr lang="en-GB" dirty="0">
              <a:solidFill>
                <a:srgbClr val="F18417"/>
              </a:solidFill>
              <a:latin typeface="Segoe UI Light" panose="020B0502040204020203" pitchFamily="34" charset="0"/>
            </a:endParaRPr>
          </a:p>
        </p:txBody>
      </p:sp>
      <p:sp>
        <p:nvSpPr>
          <p:cNvPr id="3" name="Content Placeholder 2"/>
          <p:cNvSpPr>
            <a:spLocks noGrp="1"/>
          </p:cNvSpPr>
          <p:nvPr>
            <p:ph idx="1"/>
          </p:nvPr>
        </p:nvSpPr>
        <p:spPr/>
        <p:txBody>
          <a:bodyPr/>
          <a:lstStyle/>
          <a:p>
            <a:pPr algn="just"/>
            <a:r>
              <a:rPr lang="en-GB" dirty="0" smtClean="0">
                <a:latin typeface="Segoe UI Light" panose="020B0502040204020203" pitchFamily="34" charset="0"/>
              </a:rPr>
              <a:t>The play ends ambiguously</a:t>
            </a:r>
          </a:p>
          <a:p>
            <a:pPr algn="just"/>
            <a:r>
              <a:rPr lang="en-GB" dirty="0" smtClean="0">
                <a:latin typeface="Segoe UI Light" panose="020B0502040204020203" pitchFamily="34" charset="0"/>
              </a:rPr>
              <a:t>Priestley does this so the characters and the audience have the capability to change the way they respond to challenges</a:t>
            </a:r>
          </a:p>
          <a:p>
            <a:pPr algn="just"/>
            <a:r>
              <a:rPr lang="en-GB" dirty="0" smtClean="0">
                <a:latin typeface="Segoe UI Light" panose="020B0502040204020203" pitchFamily="34" charset="0"/>
              </a:rPr>
              <a:t>As the play ends with a cliff-hanger, it could be seen as another example of the retrospective technique, as seeing their changed actions will happen outside of the play as we know it</a:t>
            </a:r>
          </a:p>
          <a:p>
            <a:pPr algn="just"/>
            <a:r>
              <a:rPr lang="en-GB" dirty="0" smtClean="0">
                <a:latin typeface="Segoe UI Light" panose="020B0502040204020203" pitchFamily="34" charset="0"/>
              </a:rPr>
              <a:t>A second chance to see if they will change at the end of the play</a:t>
            </a:r>
          </a:p>
          <a:p>
            <a:endParaRPr lang="en-GB" dirty="0"/>
          </a:p>
        </p:txBody>
      </p:sp>
    </p:spTree>
    <p:extLst>
      <p:ext uri="{BB962C8B-B14F-4D97-AF65-F5344CB8AC3E}">
        <p14:creationId xmlns:p14="http://schemas.microsoft.com/office/powerpoint/2010/main" val="4238257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18417"/>
                </a:solidFill>
                <a:latin typeface="Segoe UI Light" panose="020B0502040204020203" pitchFamily="34" charset="0"/>
              </a:rPr>
              <a:t>Change of Tension</a:t>
            </a:r>
            <a:endParaRPr lang="en-GB" dirty="0">
              <a:solidFill>
                <a:srgbClr val="F18417"/>
              </a:solidFill>
              <a:latin typeface="Segoe UI Light" panose="020B0502040204020203" pitchFamily="34" charset="0"/>
            </a:endParaRPr>
          </a:p>
        </p:txBody>
      </p:sp>
      <p:sp>
        <p:nvSpPr>
          <p:cNvPr id="3" name="Content Placeholder 2"/>
          <p:cNvSpPr>
            <a:spLocks noGrp="1"/>
          </p:cNvSpPr>
          <p:nvPr>
            <p:ph idx="1"/>
          </p:nvPr>
        </p:nvSpPr>
        <p:spPr/>
        <p:txBody>
          <a:bodyPr>
            <a:normAutofit lnSpcReduction="10000"/>
          </a:bodyPr>
          <a:lstStyle/>
          <a:p>
            <a:r>
              <a:rPr lang="en-GB" dirty="0" smtClean="0">
                <a:latin typeface="Segoe UI Light" panose="020B0502040204020203" pitchFamily="34" charset="0"/>
              </a:rPr>
              <a:t>(Stage direction): lighting should be pink until the inspector arrives… should be brighter and harder. -&gt; this change in lighting shows how the tension heightens as the inspector arrives and begins his questioning (light reveals dark secrets)</a:t>
            </a:r>
          </a:p>
          <a:p>
            <a:r>
              <a:rPr lang="en-GB" dirty="0" smtClean="0">
                <a:latin typeface="Segoe UI Light" panose="020B0502040204020203" pitchFamily="34" charset="0"/>
              </a:rPr>
              <a:t>It is a Well Made Play -&gt; the 3 Acts have cliff-hanger endings, there is an unexpected denouement and there is a reversal of fortune at the end of the play. Tension increases throughout each act, reaching a crescendo at the end</a:t>
            </a:r>
          </a:p>
          <a:p>
            <a:r>
              <a:rPr lang="en-GB" dirty="0" smtClean="0">
                <a:latin typeface="Segoe UI Light" panose="020B0502040204020203" pitchFamily="34" charset="0"/>
              </a:rPr>
              <a:t>The three Acts are: exposition, complication and resolution, therefore change in tension is shown throughout the play as problems arise and then in some cases are solved</a:t>
            </a:r>
            <a:endParaRPr lang="en-GB" dirty="0">
              <a:latin typeface="Segoe UI Light" panose="020B0502040204020203" pitchFamily="34" charset="0"/>
            </a:endParaRPr>
          </a:p>
        </p:txBody>
      </p:sp>
    </p:spTree>
    <p:extLst>
      <p:ext uri="{BB962C8B-B14F-4D97-AF65-F5344CB8AC3E}">
        <p14:creationId xmlns:p14="http://schemas.microsoft.com/office/powerpoint/2010/main" val="3639376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18417"/>
                </a:solidFill>
              </a:rPr>
              <a:t>Key Ideas: </a:t>
            </a:r>
            <a:r>
              <a:rPr lang="en-GB" dirty="0" smtClean="0">
                <a:solidFill>
                  <a:schemeClr val="bg2">
                    <a:lumMod val="50000"/>
                  </a:schemeClr>
                </a:solidFill>
              </a:rPr>
              <a:t>ft. learning ladder</a:t>
            </a:r>
            <a:endParaRPr lang="en-GB" dirty="0">
              <a:solidFill>
                <a:schemeClr val="bg2">
                  <a:lumMod val="50000"/>
                </a:schemeClr>
              </a:solidFill>
            </a:endParaRPr>
          </a:p>
        </p:txBody>
      </p:sp>
      <p:cxnSp>
        <p:nvCxnSpPr>
          <p:cNvPr id="5" name="Straight Connector 4"/>
          <p:cNvCxnSpPr/>
          <p:nvPr/>
        </p:nvCxnSpPr>
        <p:spPr>
          <a:xfrm>
            <a:off x="545432" y="1690688"/>
            <a:ext cx="16042" cy="4581775"/>
          </a:xfrm>
          <a:prstGeom prst="line">
            <a:avLst/>
          </a:prstGeom>
          <a:ln w="38100">
            <a:solidFill>
              <a:srgbClr val="F18417"/>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69958" y="1690688"/>
            <a:ext cx="16042" cy="4581775"/>
          </a:xfrm>
          <a:prstGeom prst="line">
            <a:avLst/>
          </a:prstGeom>
          <a:ln w="38100">
            <a:solidFill>
              <a:srgbClr val="F18417"/>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45432" y="5117306"/>
            <a:ext cx="1732547" cy="126"/>
          </a:xfrm>
          <a:prstGeom prst="line">
            <a:avLst/>
          </a:prstGeom>
          <a:ln w="28575">
            <a:solidFill>
              <a:srgbClr val="F1841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61474" y="3748902"/>
            <a:ext cx="1732547" cy="126"/>
          </a:xfrm>
          <a:prstGeom prst="line">
            <a:avLst/>
          </a:prstGeom>
          <a:ln w="28575">
            <a:solidFill>
              <a:srgbClr val="F1841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37411" y="2314324"/>
            <a:ext cx="1732547" cy="126"/>
          </a:xfrm>
          <a:prstGeom prst="line">
            <a:avLst/>
          </a:prstGeom>
          <a:ln w="28575">
            <a:solidFill>
              <a:srgbClr val="F18417"/>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17405" y="2603098"/>
            <a:ext cx="620683" cy="923330"/>
          </a:xfrm>
          <a:prstGeom prst="rect">
            <a:avLst/>
          </a:prstGeom>
          <a:noFill/>
        </p:spPr>
        <p:txBody>
          <a:bodyPr wrap="none" rtlCol="0">
            <a:spAutoFit/>
          </a:bodyPr>
          <a:lstStyle/>
          <a:p>
            <a:r>
              <a:rPr lang="en-GB" sz="5400" dirty="0" smtClean="0">
                <a:solidFill>
                  <a:schemeClr val="bg2">
                    <a:lumMod val="50000"/>
                  </a:schemeClr>
                </a:solidFill>
                <a:latin typeface="Segoe UI Light" panose="020B0502040204020203" pitchFamily="34" charset="0"/>
              </a:rPr>
              <a:t>A</a:t>
            </a:r>
            <a:endParaRPr lang="en-GB" dirty="0">
              <a:solidFill>
                <a:schemeClr val="bg2">
                  <a:lumMod val="50000"/>
                </a:schemeClr>
              </a:solidFill>
              <a:latin typeface="Segoe UI Light" panose="020B0502040204020203" pitchFamily="34" charset="0"/>
            </a:endParaRPr>
          </a:p>
        </p:txBody>
      </p:sp>
      <p:sp>
        <p:nvSpPr>
          <p:cNvPr id="13" name="TextBox 12"/>
          <p:cNvSpPr txBox="1"/>
          <p:nvPr/>
        </p:nvSpPr>
        <p:spPr>
          <a:xfrm>
            <a:off x="1131019" y="3910999"/>
            <a:ext cx="561372" cy="923330"/>
          </a:xfrm>
          <a:prstGeom prst="rect">
            <a:avLst/>
          </a:prstGeom>
          <a:noFill/>
        </p:spPr>
        <p:txBody>
          <a:bodyPr wrap="none" rtlCol="0">
            <a:spAutoFit/>
          </a:bodyPr>
          <a:lstStyle/>
          <a:p>
            <a:r>
              <a:rPr lang="en-GB" sz="5400" dirty="0" smtClean="0">
                <a:solidFill>
                  <a:schemeClr val="bg2">
                    <a:lumMod val="50000"/>
                  </a:schemeClr>
                </a:solidFill>
                <a:latin typeface="Segoe UI Light" panose="020B0502040204020203" pitchFamily="34" charset="0"/>
              </a:rPr>
              <a:t>B</a:t>
            </a:r>
            <a:endParaRPr lang="en-GB" dirty="0">
              <a:solidFill>
                <a:schemeClr val="bg2">
                  <a:lumMod val="50000"/>
                </a:schemeClr>
              </a:solidFill>
              <a:latin typeface="Segoe UI Light" panose="020B0502040204020203" pitchFamily="34" charset="0"/>
            </a:endParaRPr>
          </a:p>
        </p:txBody>
      </p:sp>
      <p:sp>
        <p:nvSpPr>
          <p:cNvPr id="14" name="TextBox 13"/>
          <p:cNvSpPr txBox="1"/>
          <p:nvPr/>
        </p:nvSpPr>
        <p:spPr>
          <a:xfrm>
            <a:off x="1105374" y="5122977"/>
            <a:ext cx="620683" cy="923330"/>
          </a:xfrm>
          <a:prstGeom prst="rect">
            <a:avLst/>
          </a:prstGeom>
          <a:noFill/>
        </p:spPr>
        <p:txBody>
          <a:bodyPr wrap="none" rtlCol="0">
            <a:spAutoFit/>
          </a:bodyPr>
          <a:lstStyle/>
          <a:p>
            <a:r>
              <a:rPr lang="en-GB" sz="5400" dirty="0" smtClean="0">
                <a:solidFill>
                  <a:schemeClr val="bg2">
                    <a:lumMod val="50000"/>
                  </a:schemeClr>
                </a:solidFill>
                <a:latin typeface="Segoe UI Light" panose="020B0502040204020203" pitchFamily="34" charset="0"/>
              </a:rPr>
              <a:t>C</a:t>
            </a:r>
            <a:endParaRPr lang="en-GB" dirty="0">
              <a:solidFill>
                <a:schemeClr val="bg2">
                  <a:lumMod val="50000"/>
                </a:schemeClr>
              </a:solidFill>
              <a:latin typeface="Segoe UI Light" panose="020B0502040204020203" pitchFamily="34" charset="0"/>
            </a:endParaRPr>
          </a:p>
        </p:txBody>
      </p:sp>
      <p:sp>
        <p:nvSpPr>
          <p:cNvPr id="15" name="TextBox 14"/>
          <p:cNvSpPr txBox="1"/>
          <p:nvPr/>
        </p:nvSpPr>
        <p:spPr>
          <a:xfrm>
            <a:off x="2413000" y="2326099"/>
            <a:ext cx="8940800" cy="1200329"/>
          </a:xfrm>
          <a:prstGeom prst="rect">
            <a:avLst/>
          </a:prstGeom>
          <a:noFill/>
        </p:spPr>
        <p:txBody>
          <a:bodyPr wrap="square" rtlCol="0">
            <a:spAutoFit/>
          </a:bodyPr>
          <a:lstStyle/>
          <a:p>
            <a:pPr algn="just"/>
            <a:r>
              <a:rPr lang="en-GB" dirty="0" smtClean="0">
                <a:latin typeface="Segoe UI Light" panose="020B0502040204020203" pitchFamily="34" charset="0"/>
              </a:rPr>
              <a:t>The lack of change is considered ‘pathetic’ by Sheila. It’s ironic that the eldest generation, whom are often considered the wisest, have the most naïve point of view. This also highlights Priestley’s message that the upper classes should not behave selfishly (like a child), and should admit responsibility. </a:t>
            </a:r>
            <a:endParaRPr lang="en-GB" dirty="0">
              <a:latin typeface="Segoe UI Light" panose="020B0502040204020203" pitchFamily="34" charset="0"/>
            </a:endParaRPr>
          </a:p>
        </p:txBody>
      </p:sp>
      <p:sp>
        <p:nvSpPr>
          <p:cNvPr id="16" name="TextBox 15"/>
          <p:cNvSpPr txBox="1"/>
          <p:nvPr/>
        </p:nvSpPr>
        <p:spPr>
          <a:xfrm>
            <a:off x="2349500" y="3817351"/>
            <a:ext cx="8940800" cy="1200329"/>
          </a:xfrm>
          <a:prstGeom prst="rect">
            <a:avLst/>
          </a:prstGeom>
          <a:noFill/>
        </p:spPr>
        <p:txBody>
          <a:bodyPr wrap="square" rtlCol="0">
            <a:spAutoFit/>
          </a:bodyPr>
          <a:lstStyle/>
          <a:p>
            <a:pPr algn="just"/>
            <a:r>
              <a:rPr lang="en-GB" dirty="0" smtClean="0">
                <a:latin typeface="Segoe UI Light" panose="020B0502040204020203" pitchFamily="34" charset="0"/>
              </a:rPr>
              <a:t>Sheila and Eric have matured over the course of the evening, whereas Sybil and Arthur (and Gerald) have not changed their outlook on responsibility. ‘Fact’ shows that Sheila knows that each character told the truth, and that the ‘fact’ is that they should all share responsibility. ‘Facts’ is a euphemism for guilt.</a:t>
            </a:r>
            <a:endParaRPr lang="en-GB" dirty="0">
              <a:latin typeface="Segoe UI Light" panose="020B0502040204020203" pitchFamily="34" charset="0"/>
            </a:endParaRPr>
          </a:p>
        </p:txBody>
      </p:sp>
      <p:sp>
        <p:nvSpPr>
          <p:cNvPr id="17" name="TextBox 16"/>
          <p:cNvSpPr txBox="1"/>
          <p:nvPr/>
        </p:nvSpPr>
        <p:spPr>
          <a:xfrm>
            <a:off x="2413000" y="5237234"/>
            <a:ext cx="8940800" cy="923330"/>
          </a:xfrm>
          <a:prstGeom prst="rect">
            <a:avLst/>
          </a:prstGeom>
          <a:noFill/>
        </p:spPr>
        <p:txBody>
          <a:bodyPr wrap="square" rtlCol="0">
            <a:spAutoFit/>
          </a:bodyPr>
          <a:lstStyle/>
          <a:p>
            <a:pPr algn="just"/>
            <a:r>
              <a:rPr lang="en-GB" dirty="0" smtClean="0">
                <a:latin typeface="Segoe UI Light" panose="020B0502040204020203" pitchFamily="34" charset="0"/>
              </a:rPr>
              <a:t>‘It’s you two who are being childish- trying not to face the facts’</a:t>
            </a:r>
          </a:p>
          <a:p>
            <a:pPr algn="just"/>
            <a:r>
              <a:rPr lang="en-GB" dirty="0" smtClean="0">
                <a:latin typeface="Segoe UI Light" panose="020B0502040204020203" pitchFamily="34" charset="0"/>
              </a:rPr>
              <a:t>Shows that Sheila is challenging her parents, so she has gained confidence in herself, enough to confront her family </a:t>
            </a:r>
            <a:endParaRPr lang="en-GB" dirty="0">
              <a:latin typeface="Segoe UI Light" panose="020B0502040204020203" pitchFamily="34" charset="0"/>
            </a:endParaRPr>
          </a:p>
        </p:txBody>
      </p:sp>
    </p:spTree>
    <p:extLst>
      <p:ext uri="{BB962C8B-B14F-4D97-AF65-F5344CB8AC3E}">
        <p14:creationId xmlns:p14="http://schemas.microsoft.com/office/powerpoint/2010/main" val="209270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616</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Segoe UI Light</vt:lpstr>
      <vt:lpstr>Office Theme</vt:lpstr>
      <vt:lpstr>HOW IS THE IDEA OF ‘CHANGE’ PRESENTED IN THE PLAY?</vt:lpstr>
      <vt:lpstr>PowerPoint Presentation</vt:lpstr>
      <vt:lpstr>Sheila (Symbol of Change)</vt:lpstr>
      <vt:lpstr>Eric (Symbol of Change)</vt:lpstr>
      <vt:lpstr>Cliff-hanger Endings</vt:lpstr>
      <vt:lpstr>Change of Tension</vt:lpstr>
      <vt:lpstr>Key Ideas: ft. learning ladder</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IS THE IDEA OF ‘CHANGE’ PRESENTED IN THE PLAY?</dc:title>
  <dc:creator>Y11 Boyle, Leoni</dc:creator>
  <cp:lastModifiedBy>Nigel Hodgkins</cp:lastModifiedBy>
  <cp:revision>14</cp:revision>
  <dcterms:created xsi:type="dcterms:W3CDTF">2016-03-22T11:32:31Z</dcterms:created>
  <dcterms:modified xsi:type="dcterms:W3CDTF">2017-02-16T13:16:49Z</dcterms:modified>
</cp:coreProperties>
</file>