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74" r:id="rId4"/>
    <p:sldId id="257" r:id="rId5"/>
    <p:sldId id="260" r:id="rId6"/>
    <p:sldId id="259" r:id="rId7"/>
    <p:sldId id="262" r:id="rId8"/>
    <p:sldId id="258" r:id="rId9"/>
    <p:sldId id="273" r:id="rId10"/>
    <p:sldId id="271" r:id="rId11"/>
    <p:sldId id="272" r:id="rId12"/>
    <p:sldId id="263" r:id="rId13"/>
    <p:sldId id="264" r:id="rId14"/>
    <p:sldId id="261" r:id="rId15"/>
    <p:sldId id="266" r:id="rId16"/>
    <p:sldId id="267" r:id="rId17"/>
    <p:sldId id="268" r:id="rId18"/>
    <p:sldId id="269"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739" autoAdjust="0"/>
    <p:restoredTop sz="94660"/>
  </p:normalViewPr>
  <p:slideViewPr>
    <p:cSldViewPr snapToGrid="0">
      <p:cViewPr varScale="1">
        <p:scale>
          <a:sx n="103" d="100"/>
          <a:sy n="103" d="100"/>
        </p:scale>
        <p:origin x="138" y="402"/>
      </p:cViewPr>
      <p:guideLst/>
    </p:cSldViewPr>
  </p:slideViewPr>
  <p:notesTextViewPr>
    <p:cViewPr>
      <p:scale>
        <a:sx n="1" d="1"/>
        <a:sy n="1" d="1"/>
      </p:scale>
      <p:origin x="0" y="0"/>
    </p:cViewPr>
  </p:notesTextViewPr>
  <p:sorterViewPr>
    <p:cViewPr>
      <p:scale>
        <a:sx n="100" d="100"/>
        <a:sy n="100" d="100"/>
      </p:scale>
      <p:origin x="0" y="-6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DECC9AA-D99C-47AF-B864-76FB3B4F89E4}" type="datetimeFigureOut">
              <a:rPr lang="en-GB" smtClean="0"/>
              <a:t>20/06/2016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8A5E6F-A4FE-448D-9F8C-0A120B504B06}" type="slidenum">
              <a:rPr lang="en-GB" smtClean="0"/>
              <a:t>‹#›</a:t>
            </a:fld>
            <a:endParaRPr lang="en-GB"/>
          </a:p>
        </p:txBody>
      </p:sp>
    </p:spTree>
    <p:extLst>
      <p:ext uri="{BB962C8B-B14F-4D97-AF65-F5344CB8AC3E}">
        <p14:creationId xmlns:p14="http://schemas.microsoft.com/office/powerpoint/2010/main" val="393150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ECC9AA-D99C-47AF-B864-76FB3B4F89E4}" type="datetimeFigureOut">
              <a:rPr lang="en-GB" smtClean="0"/>
              <a:t>20/06/2016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8A5E6F-A4FE-448D-9F8C-0A120B504B06}" type="slidenum">
              <a:rPr lang="en-GB" smtClean="0"/>
              <a:t>‹#›</a:t>
            </a:fld>
            <a:endParaRPr lang="en-GB"/>
          </a:p>
        </p:txBody>
      </p:sp>
    </p:spTree>
    <p:extLst>
      <p:ext uri="{BB962C8B-B14F-4D97-AF65-F5344CB8AC3E}">
        <p14:creationId xmlns:p14="http://schemas.microsoft.com/office/powerpoint/2010/main" val="190049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ECC9AA-D99C-47AF-B864-76FB3B4F89E4}" type="datetimeFigureOut">
              <a:rPr lang="en-GB" smtClean="0"/>
              <a:t>20/06/2016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8A5E6F-A4FE-448D-9F8C-0A120B504B06}" type="slidenum">
              <a:rPr lang="en-GB" smtClean="0"/>
              <a:t>‹#›</a:t>
            </a:fld>
            <a:endParaRPr lang="en-GB"/>
          </a:p>
        </p:txBody>
      </p:sp>
    </p:spTree>
    <p:extLst>
      <p:ext uri="{BB962C8B-B14F-4D97-AF65-F5344CB8AC3E}">
        <p14:creationId xmlns:p14="http://schemas.microsoft.com/office/powerpoint/2010/main" val="379853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ECC9AA-D99C-47AF-B864-76FB3B4F89E4}" type="datetimeFigureOut">
              <a:rPr lang="en-GB" smtClean="0"/>
              <a:t>20/06/2016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8A5E6F-A4FE-448D-9F8C-0A120B504B06}" type="slidenum">
              <a:rPr lang="en-GB" smtClean="0"/>
              <a:t>‹#›</a:t>
            </a:fld>
            <a:endParaRPr lang="en-GB"/>
          </a:p>
        </p:txBody>
      </p:sp>
    </p:spTree>
    <p:extLst>
      <p:ext uri="{BB962C8B-B14F-4D97-AF65-F5344CB8AC3E}">
        <p14:creationId xmlns:p14="http://schemas.microsoft.com/office/powerpoint/2010/main" val="360667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ECC9AA-D99C-47AF-B864-76FB3B4F89E4}" type="datetimeFigureOut">
              <a:rPr lang="en-GB" smtClean="0"/>
              <a:t>20/06/2016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8A5E6F-A4FE-448D-9F8C-0A120B504B06}" type="slidenum">
              <a:rPr lang="en-GB" smtClean="0"/>
              <a:t>‹#›</a:t>
            </a:fld>
            <a:endParaRPr lang="en-GB"/>
          </a:p>
        </p:txBody>
      </p:sp>
    </p:spTree>
    <p:extLst>
      <p:ext uri="{BB962C8B-B14F-4D97-AF65-F5344CB8AC3E}">
        <p14:creationId xmlns:p14="http://schemas.microsoft.com/office/powerpoint/2010/main" val="14971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DECC9AA-D99C-47AF-B864-76FB3B4F89E4}" type="datetimeFigureOut">
              <a:rPr lang="en-GB" smtClean="0"/>
              <a:t>20/06/2016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8A5E6F-A4FE-448D-9F8C-0A120B504B06}" type="slidenum">
              <a:rPr lang="en-GB" smtClean="0"/>
              <a:t>‹#›</a:t>
            </a:fld>
            <a:endParaRPr lang="en-GB"/>
          </a:p>
        </p:txBody>
      </p:sp>
    </p:spTree>
    <p:extLst>
      <p:ext uri="{BB962C8B-B14F-4D97-AF65-F5344CB8AC3E}">
        <p14:creationId xmlns:p14="http://schemas.microsoft.com/office/powerpoint/2010/main" val="1626398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DECC9AA-D99C-47AF-B864-76FB3B4F89E4}" type="datetimeFigureOut">
              <a:rPr lang="en-GB" smtClean="0"/>
              <a:t>20/06/2016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8A5E6F-A4FE-448D-9F8C-0A120B504B06}" type="slidenum">
              <a:rPr lang="en-GB" smtClean="0"/>
              <a:t>‹#›</a:t>
            </a:fld>
            <a:endParaRPr lang="en-GB"/>
          </a:p>
        </p:txBody>
      </p:sp>
    </p:spTree>
    <p:extLst>
      <p:ext uri="{BB962C8B-B14F-4D97-AF65-F5344CB8AC3E}">
        <p14:creationId xmlns:p14="http://schemas.microsoft.com/office/powerpoint/2010/main" val="342184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DECC9AA-D99C-47AF-B864-76FB3B4F89E4}" type="datetimeFigureOut">
              <a:rPr lang="en-GB" smtClean="0"/>
              <a:t>20/06/2016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8A5E6F-A4FE-448D-9F8C-0A120B504B06}" type="slidenum">
              <a:rPr lang="en-GB" smtClean="0"/>
              <a:t>‹#›</a:t>
            </a:fld>
            <a:endParaRPr lang="en-GB"/>
          </a:p>
        </p:txBody>
      </p:sp>
    </p:spTree>
    <p:extLst>
      <p:ext uri="{BB962C8B-B14F-4D97-AF65-F5344CB8AC3E}">
        <p14:creationId xmlns:p14="http://schemas.microsoft.com/office/powerpoint/2010/main" val="1218797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CC9AA-D99C-47AF-B864-76FB3B4F89E4}" type="datetimeFigureOut">
              <a:rPr lang="en-GB" smtClean="0"/>
              <a:t>20/06/2016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8A5E6F-A4FE-448D-9F8C-0A120B504B06}" type="slidenum">
              <a:rPr lang="en-GB" smtClean="0"/>
              <a:t>‹#›</a:t>
            </a:fld>
            <a:endParaRPr lang="en-GB"/>
          </a:p>
        </p:txBody>
      </p:sp>
    </p:spTree>
    <p:extLst>
      <p:ext uri="{BB962C8B-B14F-4D97-AF65-F5344CB8AC3E}">
        <p14:creationId xmlns:p14="http://schemas.microsoft.com/office/powerpoint/2010/main" val="893430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CC9AA-D99C-47AF-B864-76FB3B4F89E4}" type="datetimeFigureOut">
              <a:rPr lang="en-GB" smtClean="0"/>
              <a:t>20/06/2016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8A5E6F-A4FE-448D-9F8C-0A120B504B06}" type="slidenum">
              <a:rPr lang="en-GB" smtClean="0"/>
              <a:t>‹#›</a:t>
            </a:fld>
            <a:endParaRPr lang="en-GB"/>
          </a:p>
        </p:txBody>
      </p:sp>
    </p:spTree>
    <p:extLst>
      <p:ext uri="{BB962C8B-B14F-4D97-AF65-F5344CB8AC3E}">
        <p14:creationId xmlns:p14="http://schemas.microsoft.com/office/powerpoint/2010/main" val="121059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CC9AA-D99C-47AF-B864-76FB3B4F89E4}" type="datetimeFigureOut">
              <a:rPr lang="en-GB" smtClean="0"/>
              <a:t>20/06/2016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8A5E6F-A4FE-448D-9F8C-0A120B504B06}" type="slidenum">
              <a:rPr lang="en-GB" smtClean="0"/>
              <a:t>‹#›</a:t>
            </a:fld>
            <a:endParaRPr lang="en-GB"/>
          </a:p>
        </p:txBody>
      </p:sp>
    </p:spTree>
    <p:extLst>
      <p:ext uri="{BB962C8B-B14F-4D97-AF65-F5344CB8AC3E}">
        <p14:creationId xmlns:p14="http://schemas.microsoft.com/office/powerpoint/2010/main" val="215360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CC9AA-D99C-47AF-B864-76FB3B4F89E4}" type="datetimeFigureOut">
              <a:rPr lang="en-GB" smtClean="0"/>
              <a:t>20/06/2016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8A5E6F-A4FE-448D-9F8C-0A120B504B06}" type="slidenum">
              <a:rPr lang="en-GB" smtClean="0"/>
              <a:t>‹#›</a:t>
            </a:fld>
            <a:endParaRPr lang="en-GB"/>
          </a:p>
        </p:txBody>
      </p:sp>
    </p:spTree>
    <p:extLst>
      <p:ext uri="{BB962C8B-B14F-4D97-AF65-F5344CB8AC3E}">
        <p14:creationId xmlns:p14="http://schemas.microsoft.com/office/powerpoint/2010/main" val="402304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FF0000"/>
                </a:solidFill>
              </a:rPr>
              <a:t>An Introduction to Tragedy</a:t>
            </a:r>
            <a:endParaRPr lang="en-GB" b="1" dirty="0">
              <a:solidFill>
                <a:srgbClr val="FF0000"/>
              </a:solidFill>
            </a:endParaRPr>
          </a:p>
        </p:txBody>
      </p:sp>
      <p:sp>
        <p:nvSpPr>
          <p:cNvPr id="3" name="Subtitle 2"/>
          <p:cNvSpPr>
            <a:spLocks noGrp="1"/>
          </p:cNvSpPr>
          <p:nvPr>
            <p:ph type="subTitle" idx="1"/>
          </p:nvPr>
        </p:nvSpPr>
        <p:spPr/>
        <p:txBody>
          <a:bodyPr/>
          <a:lstStyle/>
          <a:p>
            <a:r>
              <a:rPr lang="en-GB" dirty="0" smtClean="0"/>
              <a:t>Elizabethan</a:t>
            </a:r>
          </a:p>
          <a:p>
            <a:r>
              <a:rPr lang="en-GB" dirty="0" smtClean="0"/>
              <a:t>Jacobean</a:t>
            </a:r>
          </a:p>
          <a:p>
            <a:r>
              <a:rPr lang="en-GB" dirty="0" smtClean="0"/>
              <a:t>Revenge Tragedy</a:t>
            </a:r>
            <a:endParaRPr lang="en-GB" dirty="0"/>
          </a:p>
        </p:txBody>
      </p:sp>
    </p:spTree>
    <p:extLst>
      <p:ext uri="{BB962C8B-B14F-4D97-AF65-F5344CB8AC3E}">
        <p14:creationId xmlns:p14="http://schemas.microsoft.com/office/powerpoint/2010/main" val="2538759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6591" y="782672"/>
            <a:ext cx="11032435" cy="5078313"/>
          </a:xfrm>
          <a:prstGeom prst="rect">
            <a:avLst/>
          </a:prstGeom>
        </p:spPr>
        <p:txBody>
          <a:bodyPr wrap="square">
            <a:spAutoFit/>
          </a:bodyPr>
          <a:lstStyle/>
          <a:p>
            <a:r>
              <a:rPr lang="en-GB" sz="3600" b="0" i="0" dirty="0" smtClean="0">
                <a:solidFill>
                  <a:srgbClr val="222222"/>
                </a:solidFill>
                <a:effectLst/>
                <a:latin typeface="arial" panose="020B0604020202020204" pitchFamily="34" charset="0"/>
              </a:rPr>
              <a:t>Revenge Tragedy</a:t>
            </a:r>
          </a:p>
          <a:p>
            <a:endParaRPr lang="en-GB" sz="3600" dirty="0">
              <a:solidFill>
                <a:srgbClr val="222222"/>
              </a:solidFill>
              <a:latin typeface="arial" panose="020B0604020202020204" pitchFamily="34" charset="0"/>
            </a:endParaRPr>
          </a:p>
          <a:p>
            <a:r>
              <a:rPr lang="en-GB" sz="3600" b="0" i="0" dirty="0" smtClean="0">
                <a:solidFill>
                  <a:srgbClr val="222222"/>
                </a:solidFill>
                <a:effectLst/>
                <a:latin typeface="arial" panose="020B0604020202020204" pitchFamily="34" charset="0"/>
              </a:rPr>
              <a:t>A style of drama, popular in England during the late 16th and 17th centuries, in which the basic plot was a quest for vengeance and which typically featured scenes of carnage and mutilation. Examples of the genre include Thomas Kyd's </a:t>
            </a:r>
            <a:r>
              <a:rPr lang="en-GB" sz="3600" b="0" i="1" dirty="0" smtClean="0">
                <a:solidFill>
                  <a:srgbClr val="222222"/>
                </a:solidFill>
                <a:effectLst/>
                <a:latin typeface="arial" panose="020B0604020202020204" pitchFamily="34" charset="0"/>
              </a:rPr>
              <a:t>The Spanish Tragedy</a:t>
            </a:r>
            <a:r>
              <a:rPr lang="en-GB" sz="3600" b="0" i="0" dirty="0" smtClean="0">
                <a:solidFill>
                  <a:srgbClr val="222222"/>
                </a:solidFill>
                <a:effectLst/>
                <a:latin typeface="arial" panose="020B0604020202020204" pitchFamily="34" charset="0"/>
              </a:rPr>
              <a:t> (1592) and John </a:t>
            </a:r>
            <a:r>
              <a:rPr lang="en-GB" sz="3600" b="0" i="0" dirty="0" err="1" smtClean="0">
                <a:solidFill>
                  <a:srgbClr val="222222"/>
                </a:solidFill>
                <a:effectLst/>
                <a:latin typeface="arial" panose="020B0604020202020204" pitchFamily="34" charset="0"/>
              </a:rPr>
              <a:t>Webster's</a:t>
            </a:r>
            <a:r>
              <a:rPr lang="en-GB" sz="3600" b="0" i="1" dirty="0" err="1" smtClean="0">
                <a:solidFill>
                  <a:srgbClr val="222222"/>
                </a:solidFill>
                <a:effectLst/>
                <a:latin typeface="arial" panose="020B0604020202020204" pitchFamily="34" charset="0"/>
              </a:rPr>
              <a:t>The</a:t>
            </a:r>
            <a:r>
              <a:rPr lang="en-GB" sz="3600" b="0" i="1" dirty="0" smtClean="0">
                <a:solidFill>
                  <a:srgbClr val="222222"/>
                </a:solidFill>
                <a:effectLst/>
                <a:latin typeface="arial" panose="020B0604020202020204" pitchFamily="34" charset="0"/>
              </a:rPr>
              <a:t> Duchess Of </a:t>
            </a:r>
            <a:r>
              <a:rPr lang="en-GB" sz="3600" b="0" i="1" dirty="0" err="1" smtClean="0">
                <a:solidFill>
                  <a:srgbClr val="222222"/>
                </a:solidFill>
                <a:effectLst/>
                <a:latin typeface="arial" panose="020B0604020202020204" pitchFamily="34" charset="0"/>
              </a:rPr>
              <a:t>Malfi</a:t>
            </a:r>
            <a:r>
              <a:rPr lang="en-GB" sz="3600" b="0" i="0" dirty="0" smtClean="0">
                <a:solidFill>
                  <a:srgbClr val="222222"/>
                </a:solidFill>
                <a:effectLst/>
                <a:latin typeface="arial" panose="020B0604020202020204" pitchFamily="34" charset="0"/>
              </a:rPr>
              <a:t> (1623).</a:t>
            </a:r>
            <a:endParaRPr lang="en-GB" sz="3600" dirty="0"/>
          </a:p>
        </p:txBody>
      </p:sp>
    </p:spTree>
    <p:extLst>
      <p:ext uri="{BB962C8B-B14F-4D97-AF65-F5344CB8AC3E}">
        <p14:creationId xmlns:p14="http://schemas.microsoft.com/office/powerpoint/2010/main" val="3884473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021497" y="218660"/>
            <a:ext cx="5744816" cy="6500191"/>
          </a:xfrm>
          <a:prstGeom prst="rect">
            <a:avLst/>
          </a:prstGeom>
        </p:spPr>
      </p:pic>
    </p:spTree>
    <p:extLst>
      <p:ext uri="{BB962C8B-B14F-4D97-AF65-F5344CB8AC3E}">
        <p14:creationId xmlns:p14="http://schemas.microsoft.com/office/powerpoint/2010/main" val="1817192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076" y="236484"/>
            <a:ext cx="11493062" cy="6337738"/>
          </a:xfrm>
        </p:spPr>
        <p:txBody>
          <a:bodyPr>
            <a:normAutofit/>
          </a:bodyPr>
          <a:lstStyle/>
          <a:p>
            <a:r>
              <a:rPr lang="en-GB" sz="3200" dirty="0"/>
              <a:t>If we want to look in another direction for the meaning of tragedy</a:t>
            </a:r>
            <a:r>
              <a:rPr lang="en-GB" sz="3200" dirty="0" smtClean="0"/>
              <a:t>, we </a:t>
            </a:r>
            <a:r>
              <a:rPr lang="en-GB" sz="3200" dirty="0"/>
              <a:t>can look at the hero himself. </a:t>
            </a:r>
            <a:r>
              <a:rPr lang="en-GB" sz="3200" b="1" dirty="0">
                <a:solidFill>
                  <a:srgbClr val="FF0000"/>
                </a:solidFill>
              </a:rPr>
              <a:t>Are there any common qualities that seem to apply to most of the tragic heroes in Shakespeare? </a:t>
            </a:r>
            <a:r>
              <a:rPr lang="en-GB" sz="3200" b="1" dirty="0" smtClean="0">
                <a:solidFill>
                  <a:srgbClr val="FF0000"/>
                </a:solidFill>
              </a:rPr>
              <a:t/>
            </a:r>
            <a:br>
              <a:rPr lang="en-GB" sz="3200" b="1" dirty="0" smtClean="0">
                <a:solidFill>
                  <a:srgbClr val="FF0000"/>
                </a:solidFill>
              </a:rPr>
            </a:br>
            <a:r>
              <a:rPr lang="en-GB" sz="3200" b="1" dirty="0">
                <a:solidFill>
                  <a:srgbClr val="FF0000"/>
                </a:solidFill>
              </a:rPr>
              <a:t/>
            </a:r>
            <a:br>
              <a:rPr lang="en-GB" sz="3200" b="1" dirty="0">
                <a:solidFill>
                  <a:srgbClr val="FF0000"/>
                </a:solidFill>
              </a:rPr>
            </a:br>
            <a:r>
              <a:rPr lang="en-GB" sz="3200" dirty="0" smtClean="0"/>
              <a:t>One </a:t>
            </a:r>
            <a:r>
              <a:rPr lang="en-GB" sz="3200" dirty="0"/>
              <a:t>obvious characteristic is that they are all great or exceptional persons, person of high degree and/or public importance. Besides this, however, their nature must be exceptional and must generally raise them above the general of humanity. </a:t>
            </a:r>
            <a:r>
              <a:rPr lang="en-GB" sz="3200" b="1" dirty="0">
                <a:solidFill>
                  <a:srgbClr val="FF0000"/>
                </a:solidFill>
              </a:rPr>
              <a:t>These characters must be paragons of mankind; however, but must have at least one trait</a:t>
            </a:r>
            <a:r>
              <a:rPr lang="en-GB" sz="3200" b="1" dirty="0" smtClean="0">
                <a:solidFill>
                  <a:srgbClr val="FF0000"/>
                </a:solidFill>
              </a:rPr>
              <a:t>, referred </a:t>
            </a:r>
            <a:r>
              <a:rPr lang="en-GB" sz="3200" b="1" dirty="0">
                <a:solidFill>
                  <a:srgbClr val="FF0000"/>
                </a:solidFill>
              </a:rPr>
              <a:t>to as "a tragic flaw", which leads to their downfall</a:t>
            </a:r>
            <a:r>
              <a:rPr lang="en-GB" sz="3200" dirty="0"/>
              <a:t>. Because of this one trait, they are unable to resist or are often unconscious of a breach of right; in some it is accompanied by full conviction of right.</a:t>
            </a:r>
          </a:p>
        </p:txBody>
      </p:sp>
    </p:spTree>
    <p:extLst>
      <p:ext uri="{BB962C8B-B14F-4D97-AF65-F5344CB8AC3E}">
        <p14:creationId xmlns:p14="http://schemas.microsoft.com/office/powerpoint/2010/main" val="1281453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214" y="520262"/>
            <a:ext cx="11098924" cy="6053959"/>
          </a:xfrm>
        </p:spPr>
        <p:txBody>
          <a:bodyPr>
            <a:normAutofit/>
          </a:bodyPr>
          <a:lstStyle/>
          <a:p>
            <a:r>
              <a:rPr lang="en-GB" sz="3200" dirty="0"/>
              <a:t> </a:t>
            </a:r>
            <a:r>
              <a:rPr lang="en-GB" sz="1800" dirty="0" smtClean="0"/>
              <a:t> </a:t>
            </a:r>
            <a:r>
              <a:rPr lang="en-GB" sz="2700" b="1" dirty="0" smtClean="0">
                <a:solidFill>
                  <a:srgbClr val="FF0000"/>
                </a:solidFill>
              </a:rPr>
              <a:t>“Revenge” </a:t>
            </a:r>
            <a:r>
              <a:rPr lang="en-GB" sz="2700" b="1" dirty="0">
                <a:solidFill>
                  <a:srgbClr val="FF0000"/>
                </a:solidFill>
              </a:rPr>
              <a:t>Tragedy </a:t>
            </a:r>
            <a:br>
              <a:rPr lang="en-GB" sz="2700" b="1" dirty="0">
                <a:solidFill>
                  <a:srgbClr val="FF0000"/>
                </a:solidFill>
              </a:rPr>
            </a:br>
            <a:r>
              <a:rPr lang="en-GB" sz="2700" dirty="0"/>
              <a:t>In Elizabethan revenge tragedy, someone (usually the hero) attempts to right a wrong, and in the attempt, brings about his own bloody downfall as well as downfall of the wrong-doer. The desire for revenge often caused the character's madness and/or death since revenge is rightly the province of God rather than humans.” </a:t>
            </a:r>
            <a:br>
              <a:rPr lang="en-GB" sz="2700" dirty="0"/>
            </a:br>
            <a:r>
              <a:rPr lang="en-GB" sz="2700" dirty="0"/>
              <a:t/>
            </a:r>
            <a:br>
              <a:rPr lang="en-GB" sz="2700" dirty="0"/>
            </a:br>
            <a:r>
              <a:rPr lang="en-GB" sz="2700" b="1" dirty="0" smtClean="0">
                <a:solidFill>
                  <a:srgbClr val="FF0000"/>
                </a:solidFill>
              </a:rPr>
              <a:t>A </a:t>
            </a:r>
            <a:r>
              <a:rPr lang="en-GB" sz="2700" b="1" dirty="0">
                <a:solidFill>
                  <a:srgbClr val="FF0000"/>
                </a:solidFill>
              </a:rPr>
              <a:t>brief definition of Elizabethan Tragedy: </a:t>
            </a:r>
            <a:br>
              <a:rPr lang="en-GB" sz="2700" b="1" dirty="0">
                <a:solidFill>
                  <a:srgbClr val="FF0000"/>
                </a:solidFill>
              </a:rPr>
            </a:br>
            <a:r>
              <a:rPr lang="en-GB" sz="2700" dirty="0"/>
              <a:t>“The distinction between tragedy and comedy, still useful in our age, was particularly important in Shakespeare's time. </a:t>
            </a:r>
            <a:br>
              <a:rPr lang="en-GB" sz="2700" dirty="0"/>
            </a:br>
            <a:r>
              <a:rPr lang="en-GB" sz="2700" dirty="0"/>
              <a:t>Elizabethan tragedy was the still familiar tale of a great man or woman brought low through hubris or fate (though some of Shakespeare's tragic heroes--Romeo, say, or </a:t>
            </a:r>
            <a:r>
              <a:rPr lang="en-GB" sz="2700" dirty="0" err="1"/>
              <a:t>Timon</a:t>
            </a:r>
            <a:r>
              <a:rPr lang="en-GB" sz="2700" dirty="0"/>
              <a:t>, or Macbeth--do not easily accommodate Aristotle's definition of the type).” </a:t>
            </a:r>
          </a:p>
        </p:txBody>
      </p:sp>
    </p:spTree>
    <p:extLst>
      <p:ext uri="{BB962C8B-B14F-4D97-AF65-F5344CB8AC3E}">
        <p14:creationId xmlns:p14="http://schemas.microsoft.com/office/powerpoint/2010/main" val="1266813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310" y="520263"/>
            <a:ext cx="11508828" cy="6022428"/>
          </a:xfrm>
        </p:spPr>
        <p:txBody>
          <a:bodyPr>
            <a:normAutofit/>
          </a:bodyPr>
          <a:lstStyle/>
          <a:p>
            <a:r>
              <a:rPr lang="en-GB" sz="3200" b="1" dirty="0"/>
              <a:t>Shakespeare's Audience</a:t>
            </a:r>
            <a:br>
              <a:rPr lang="en-GB" sz="3200" b="1" dirty="0"/>
            </a:br>
            <a:r>
              <a:rPr lang="en-GB" sz="2800" dirty="0" smtClean="0"/>
              <a:t>Most </a:t>
            </a:r>
            <a:r>
              <a:rPr lang="en-GB" sz="2800" dirty="0"/>
              <a:t>of the poorer audience members, referred to as groundlings, would pay one penny (which was almost an entire day's wage) to stand in front of the stage, while the richer patrons would sit in the covered galleries, paying as much as half a crown each for their seats. In 1599, Thomas Platter, a Swiss doctor visiting London from Basel, reported the cost of admission in his diary:</a:t>
            </a:r>
            <a:br>
              <a:rPr lang="en-GB" sz="2800" dirty="0"/>
            </a:br>
            <a:r>
              <a:rPr lang="en-GB" sz="2800" b="1" dirty="0">
                <a:solidFill>
                  <a:srgbClr val="FF0000"/>
                </a:solidFill>
              </a:rPr>
              <a:t>"[There are] separate galleries and there one stands more comfortably and moreover can sit, but one pays more for it. Thus anyone who remains on the level standing pays only one English penny: but if he wants to sit, he is let in at a farther door, and there he gives another penny. If he desires to sit on a cushion in the most comfortable place of all, where he not only sees everything well, but can also be seen then he gives yet another English penny at another door. And in the pauses of the comedy food and drink are carried round amongst the people and one can thus refresh himself at his own cost." (</a:t>
            </a:r>
            <a:r>
              <a:rPr lang="en-GB" sz="2800" b="1" i="1" dirty="0">
                <a:solidFill>
                  <a:srgbClr val="FF0000"/>
                </a:solidFill>
              </a:rPr>
              <a:t>Diary of Thomas Platter</a:t>
            </a:r>
            <a:r>
              <a:rPr lang="en-GB" sz="2800" b="1" dirty="0">
                <a:solidFill>
                  <a:srgbClr val="FF0000"/>
                </a:solidFill>
              </a:rPr>
              <a:t>)</a:t>
            </a:r>
            <a:br>
              <a:rPr lang="en-GB" sz="2800" b="1" dirty="0">
                <a:solidFill>
                  <a:srgbClr val="FF0000"/>
                </a:solidFill>
              </a:rPr>
            </a:br>
            <a:endParaRPr lang="en-GB" sz="2800" b="1" dirty="0">
              <a:solidFill>
                <a:srgbClr val="FF0000"/>
              </a:solidFill>
            </a:endParaRPr>
          </a:p>
        </p:txBody>
      </p:sp>
    </p:spTree>
    <p:extLst>
      <p:ext uri="{BB962C8B-B14F-4D97-AF65-F5344CB8AC3E}">
        <p14:creationId xmlns:p14="http://schemas.microsoft.com/office/powerpoint/2010/main" val="2129809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214" y="520262"/>
            <a:ext cx="11098924" cy="6053959"/>
          </a:xfrm>
        </p:spPr>
        <p:txBody>
          <a:bodyPr>
            <a:normAutofit/>
          </a:bodyPr>
          <a:lstStyle/>
          <a:p>
            <a:endParaRPr lang="en-GB" sz="3200" dirty="0"/>
          </a:p>
        </p:txBody>
      </p:sp>
    </p:spTree>
    <p:extLst>
      <p:ext uri="{BB962C8B-B14F-4D97-AF65-F5344CB8AC3E}">
        <p14:creationId xmlns:p14="http://schemas.microsoft.com/office/powerpoint/2010/main" val="3647190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214" y="520262"/>
            <a:ext cx="11098924" cy="6053959"/>
          </a:xfrm>
        </p:spPr>
        <p:txBody>
          <a:bodyPr>
            <a:normAutofit/>
          </a:bodyPr>
          <a:lstStyle/>
          <a:p>
            <a:endParaRPr lang="en-GB" sz="3200" dirty="0"/>
          </a:p>
        </p:txBody>
      </p:sp>
    </p:spTree>
    <p:extLst>
      <p:ext uri="{BB962C8B-B14F-4D97-AF65-F5344CB8AC3E}">
        <p14:creationId xmlns:p14="http://schemas.microsoft.com/office/powerpoint/2010/main" val="2481492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214" y="520262"/>
            <a:ext cx="11098924" cy="6053959"/>
          </a:xfrm>
        </p:spPr>
        <p:txBody>
          <a:bodyPr>
            <a:normAutofit/>
          </a:bodyPr>
          <a:lstStyle/>
          <a:p>
            <a:endParaRPr lang="en-GB" sz="3200" dirty="0"/>
          </a:p>
        </p:txBody>
      </p:sp>
    </p:spTree>
    <p:extLst>
      <p:ext uri="{BB962C8B-B14F-4D97-AF65-F5344CB8AC3E}">
        <p14:creationId xmlns:p14="http://schemas.microsoft.com/office/powerpoint/2010/main" val="774335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214" y="520262"/>
            <a:ext cx="11098924" cy="6053959"/>
          </a:xfrm>
        </p:spPr>
        <p:txBody>
          <a:bodyPr>
            <a:normAutofit/>
          </a:bodyPr>
          <a:lstStyle/>
          <a:p>
            <a:endParaRPr lang="en-GB" sz="3200" dirty="0"/>
          </a:p>
        </p:txBody>
      </p:sp>
    </p:spTree>
    <p:extLst>
      <p:ext uri="{BB962C8B-B14F-4D97-AF65-F5344CB8AC3E}">
        <p14:creationId xmlns:p14="http://schemas.microsoft.com/office/powerpoint/2010/main" val="1178391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214" y="520262"/>
            <a:ext cx="11098924" cy="6053959"/>
          </a:xfrm>
        </p:spPr>
        <p:txBody>
          <a:bodyPr>
            <a:normAutofit/>
          </a:bodyPr>
          <a:lstStyle/>
          <a:p>
            <a:endParaRPr lang="en-GB" sz="3200" dirty="0"/>
          </a:p>
        </p:txBody>
      </p:sp>
    </p:spTree>
    <p:extLst>
      <p:ext uri="{BB962C8B-B14F-4D97-AF65-F5344CB8AC3E}">
        <p14:creationId xmlns:p14="http://schemas.microsoft.com/office/powerpoint/2010/main" val="3485056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214" y="520262"/>
            <a:ext cx="11098924" cy="6053959"/>
          </a:xfrm>
        </p:spPr>
        <p:txBody>
          <a:bodyPr>
            <a:normAutofit/>
          </a:bodyPr>
          <a:lstStyle/>
          <a:p>
            <a:r>
              <a:rPr lang="en-GB" sz="2800" dirty="0" smtClean="0"/>
              <a:t>Elizabethan Drama is simply the genre of theatre originating in England during the latter half of the 16th Century, being written and performed chiefly during the reign of Queen Elizabeth I from 1558-1603. It includes, but is in no way limited to, the works of William Shakespeare (his historical plays and comedies as well as his tragedies). </a:t>
            </a:r>
            <a:br>
              <a:rPr lang="en-GB" sz="2800" dirty="0" smtClean="0"/>
            </a:br>
            <a:r>
              <a:rPr lang="en-GB" sz="2800" dirty="0" smtClean="0"/>
              <a:t/>
            </a:r>
            <a:br>
              <a:rPr lang="en-GB" sz="2800" dirty="0" smtClean="0"/>
            </a:br>
            <a:r>
              <a:rPr lang="en-GB" sz="2800" b="1" dirty="0" smtClean="0">
                <a:solidFill>
                  <a:srgbClr val="FF0000"/>
                </a:solidFill>
              </a:rPr>
              <a:t>“Elizabethan” Tragedy </a:t>
            </a:r>
            <a:br>
              <a:rPr lang="en-GB" sz="2800" b="1" dirty="0" smtClean="0">
                <a:solidFill>
                  <a:srgbClr val="FF0000"/>
                </a:solidFill>
              </a:rPr>
            </a:br>
            <a:r>
              <a:rPr lang="en-GB" sz="2800" dirty="0" smtClean="0"/>
              <a:t>Elizabethan tragedy differs from </a:t>
            </a:r>
            <a:r>
              <a:rPr lang="en-GB" sz="2800" dirty="0" smtClean="0">
                <a:solidFill>
                  <a:srgbClr val="FF0000"/>
                </a:solidFill>
                <a:effectLst>
                  <a:outerShdw blurRad="38100" dist="38100" dir="2700000" algn="tl">
                    <a:srgbClr val="000000">
                      <a:alpha val="43137"/>
                    </a:srgbClr>
                  </a:outerShdw>
                </a:effectLst>
              </a:rPr>
              <a:t>Aristotelian tragedy </a:t>
            </a:r>
            <a:r>
              <a:rPr lang="en-GB" sz="2800" dirty="0" smtClean="0"/>
              <a:t>in that it originally was didactic (instructional) a warning against the dangers of tyranny, usurpation, and political unrest. (BC 162)” </a:t>
            </a:r>
            <a:r>
              <a:rPr lang="en-GB" sz="2800" dirty="0" err="1" smtClean="0"/>
              <a:t>ie</a:t>
            </a:r>
            <a:r>
              <a:rPr lang="en-GB" sz="2800" dirty="0" smtClean="0"/>
              <a:t> Early Greek Tragedy was very </a:t>
            </a:r>
            <a:r>
              <a:rPr lang="en-GB" sz="2800" dirty="0" smtClean="0">
                <a:solidFill>
                  <a:srgbClr val="FF0000"/>
                </a:solidFill>
              </a:rPr>
              <a:t>POLITICAL</a:t>
            </a:r>
            <a:r>
              <a:rPr lang="en-GB" sz="2800" dirty="0" smtClean="0"/>
              <a:t>, not </a:t>
            </a:r>
            <a:r>
              <a:rPr lang="en-GB" sz="2800" dirty="0" smtClean="0">
                <a:solidFill>
                  <a:srgbClr val="FF0000"/>
                </a:solidFill>
              </a:rPr>
              <a:t>PERSONAL </a:t>
            </a:r>
            <a:r>
              <a:rPr lang="en-GB" sz="2800" dirty="0" smtClean="0"/>
              <a:t>– many of Shakespeare’s tragedies are </a:t>
            </a:r>
            <a:r>
              <a:rPr lang="en-GB" sz="2800" b="1" u="sng" dirty="0" smtClean="0">
                <a:solidFill>
                  <a:srgbClr val="FF0000"/>
                </a:solidFill>
                <a:effectLst>
                  <a:outerShdw blurRad="38100" dist="38100" dir="2700000" algn="tl">
                    <a:srgbClr val="000000">
                      <a:alpha val="43137"/>
                    </a:srgbClr>
                  </a:outerShdw>
                </a:effectLst>
              </a:rPr>
              <a:t>BOTH</a:t>
            </a:r>
            <a:r>
              <a:rPr lang="en-GB" sz="2800" dirty="0" smtClean="0"/>
              <a:t/>
            </a:r>
            <a:br>
              <a:rPr lang="en-GB" sz="2800" dirty="0" smtClean="0"/>
            </a:br>
            <a:r>
              <a:rPr lang="en-GB" sz="2800" dirty="0" smtClean="0"/>
              <a:t/>
            </a:r>
            <a:br>
              <a:rPr lang="en-GB" sz="2800" dirty="0" smtClean="0"/>
            </a:br>
            <a:endParaRPr lang="en-GB" sz="2800" dirty="0"/>
          </a:p>
        </p:txBody>
      </p:sp>
    </p:spTree>
    <p:extLst>
      <p:ext uri="{BB962C8B-B14F-4D97-AF65-F5344CB8AC3E}">
        <p14:creationId xmlns:p14="http://schemas.microsoft.com/office/powerpoint/2010/main" val="60376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45210"/>
          </a:xfrm>
        </p:spPr>
        <p:txBody>
          <a:bodyPr>
            <a:noAutofit/>
          </a:bodyPr>
          <a:lstStyle/>
          <a:p>
            <a:pPr algn="ctr"/>
            <a:r>
              <a:rPr lang="en-GB" sz="15000" dirty="0" smtClean="0">
                <a:solidFill>
                  <a:srgbClr val="002060"/>
                </a:solidFill>
              </a:rPr>
              <a:t>Elements of TRAGEDY</a:t>
            </a:r>
            <a:endParaRPr lang="en-GB" sz="15000" dirty="0">
              <a:solidFill>
                <a:srgbClr val="002060"/>
              </a:solidFill>
            </a:endParaRPr>
          </a:p>
        </p:txBody>
      </p:sp>
    </p:spTree>
    <p:extLst>
      <p:ext uri="{BB962C8B-B14F-4D97-AF65-F5344CB8AC3E}">
        <p14:creationId xmlns:p14="http://schemas.microsoft.com/office/powerpoint/2010/main" val="3158186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214" y="520262"/>
            <a:ext cx="11098924" cy="6053959"/>
          </a:xfrm>
        </p:spPr>
        <p:txBody>
          <a:bodyPr>
            <a:normAutofit/>
          </a:bodyPr>
          <a:lstStyle/>
          <a:p>
            <a:r>
              <a:rPr lang="en-GB" sz="5400" dirty="0"/>
              <a:t>1. Tragedy must end in some </a:t>
            </a:r>
            <a:r>
              <a:rPr lang="en-GB" sz="5400" b="1" dirty="0">
                <a:solidFill>
                  <a:srgbClr val="FF0000"/>
                </a:solidFill>
              </a:rPr>
              <a:t>tremendous catastrophe </a:t>
            </a:r>
            <a:r>
              <a:rPr lang="en-GB" sz="5400" dirty="0"/>
              <a:t>involving in Elizabethan practice the death of the principal character. </a:t>
            </a:r>
            <a:r>
              <a:rPr lang="en-GB" sz="5400" dirty="0" smtClean="0"/>
              <a:t/>
            </a:r>
            <a:br>
              <a:rPr lang="en-GB" sz="5400" dirty="0" smtClean="0"/>
            </a:br>
            <a:r>
              <a:rPr lang="en-GB" sz="5400" dirty="0" smtClean="0"/>
              <a:t/>
            </a:r>
            <a:br>
              <a:rPr lang="en-GB" sz="5400" dirty="0" smtClean="0"/>
            </a:br>
            <a:endParaRPr lang="en-GB" sz="5400" dirty="0"/>
          </a:p>
        </p:txBody>
      </p:sp>
    </p:spTree>
    <p:extLst>
      <p:ext uri="{BB962C8B-B14F-4D97-AF65-F5344CB8AC3E}">
        <p14:creationId xmlns:p14="http://schemas.microsoft.com/office/powerpoint/2010/main" val="252942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214" y="520262"/>
            <a:ext cx="11098924" cy="6053959"/>
          </a:xfrm>
        </p:spPr>
        <p:txBody>
          <a:bodyPr>
            <a:normAutofit/>
          </a:bodyPr>
          <a:lstStyle/>
          <a:p>
            <a:r>
              <a:rPr lang="en-GB" sz="5400" dirty="0"/>
              <a:t>2. The catastrophe must </a:t>
            </a:r>
            <a:r>
              <a:rPr lang="en-GB" sz="5400" b="1" dirty="0">
                <a:solidFill>
                  <a:srgbClr val="FF0000"/>
                </a:solidFill>
              </a:rPr>
              <a:t>not be the result of mere accident</a:t>
            </a:r>
            <a:r>
              <a:rPr lang="en-GB" sz="5400" dirty="0"/>
              <a:t>, but must be brought about by some </a:t>
            </a:r>
            <a:r>
              <a:rPr lang="en-GB" sz="5400" b="1" dirty="0">
                <a:solidFill>
                  <a:srgbClr val="FF0000"/>
                </a:solidFill>
              </a:rPr>
              <a:t>essential trait in the character of the hero </a:t>
            </a:r>
            <a:r>
              <a:rPr lang="en-GB" sz="5400" dirty="0"/>
              <a:t>acting either directly or through its effect on other persons. </a:t>
            </a:r>
            <a:r>
              <a:rPr lang="en-GB" sz="5400" dirty="0" smtClean="0"/>
              <a:t/>
            </a:r>
            <a:br>
              <a:rPr lang="en-GB" sz="5400" dirty="0" smtClean="0"/>
            </a:br>
            <a:endParaRPr lang="en-GB" sz="5400" dirty="0"/>
          </a:p>
        </p:txBody>
      </p:sp>
    </p:spTree>
    <p:extLst>
      <p:ext uri="{BB962C8B-B14F-4D97-AF65-F5344CB8AC3E}">
        <p14:creationId xmlns:p14="http://schemas.microsoft.com/office/powerpoint/2010/main" val="3285856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214" y="520262"/>
            <a:ext cx="11098924" cy="6053959"/>
          </a:xfrm>
        </p:spPr>
        <p:txBody>
          <a:bodyPr>
            <a:normAutofit/>
          </a:bodyPr>
          <a:lstStyle/>
          <a:p>
            <a:r>
              <a:rPr lang="en-GB" sz="3600" dirty="0"/>
              <a:t>3. The hero must nevertheless have in him something </a:t>
            </a:r>
            <a:r>
              <a:rPr lang="en-GB" sz="3600" b="1" dirty="0">
                <a:solidFill>
                  <a:srgbClr val="FF0000"/>
                </a:solidFill>
              </a:rPr>
              <a:t>which outweighs his defects and interests us </a:t>
            </a:r>
            <a:r>
              <a:rPr lang="en-GB" sz="3600" dirty="0"/>
              <a:t>in him so that we care for his fate more than for anything else in the play. The problem then is, why should a picture of the misfortunes of some one in whom we are thus interested afford us any satisfaction? No final answer has yet been found. </a:t>
            </a:r>
            <a:r>
              <a:rPr lang="en-GB" sz="3600" b="1" dirty="0">
                <a:solidFill>
                  <a:srgbClr val="FF0000"/>
                </a:solidFill>
              </a:rPr>
              <a:t>Aristotle</a:t>
            </a:r>
            <a:r>
              <a:rPr lang="en-GB" sz="3600" dirty="0"/>
              <a:t> said that the spectacle by rousing in us </a:t>
            </a:r>
            <a:r>
              <a:rPr lang="en-GB" sz="3600" b="1" dirty="0">
                <a:solidFill>
                  <a:srgbClr val="FF0000"/>
                </a:solidFill>
              </a:rPr>
              <a:t>pity and fear purges us of these emotions,</a:t>
            </a:r>
            <a:r>
              <a:rPr lang="en-GB" sz="3600" dirty="0"/>
              <a:t> and this remains the best explanation. Just as a great calamity sweeps from our minds the petty irritations of our common life, so the flood of </a:t>
            </a:r>
            <a:r>
              <a:rPr lang="en-GB" sz="3600" dirty="0" smtClean="0"/>
              <a:t>emotion </a:t>
            </a:r>
            <a:r>
              <a:rPr lang="en-GB" sz="3600" dirty="0"/>
              <a:t>lifts us above them. </a:t>
            </a:r>
          </a:p>
        </p:txBody>
      </p:sp>
    </p:spTree>
    <p:extLst>
      <p:ext uri="{BB962C8B-B14F-4D97-AF65-F5344CB8AC3E}">
        <p14:creationId xmlns:p14="http://schemas.microsoft.com/office/powerpoint/2010/main" val="1535425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214" y="520262"/>
            <a:ext cx="11098924" cy="6053959"/>
          </a:xfrm>
        </p:spPr>
        <p:txBody>
          <a:bodyPr>
            <a:normAutofit/>
          </a:bodyPr>
          <a:lstStyle/>
          <a:p>
            <a:r>
              <a:rPr lang="en-GB" sz="3200" dirty="0"/>
              <a:t>More specifically referred to as </a:t>
            </a:r>
            <a:r>
              <a:rPr lang="en-GB" sz="3200" b="1" dirty="0"/>
              <a:t>"a tragic hero"</a:t>
            </a:r>
            <a:r>
              <a:rPr lang="en-GB" sz="3200" dirty="0"/>
              <a:t> in </a:t>
            </a:r>
            <a:r>
              <a:rPr lang="en-GB" sz="3200" b="1" dirty="0"/>
              <a:t>Elizabethan Tragedy</a:t>
            </a:r>
            <a:r>
              <a:rPr lang="en-GB" sz="3200" dirty="0"/>
              <a:t>. </a:t>
            </a:r>
            <a:r>
              <a:rPr lang="en-GB" sz="3200" b="1" dirty="0">
                <a:solidFill>
                  <a:srgbClr val="FF0000"/>
                </a:solidFill>
              </a:rPr>
              <a:t>The death of a tragic hero never comes easily or quickly. </a:t>
            </a:r>
            <a:r>
              <a:rPr lang="en-GB" sz="3200" dirty="0"/>
              <a:t>Instead a troubled part of the hero's life leads up to his death. </a:t>
            </a:r>
            <a:r>
              <a:rPr lang="en-GB" sz="3200" dirty="0" smtClean="0"/>
              <a:t/>
            </a:r>
            <a:br>
              <a:rPr lang="en-GB" sz="3200" dirty="0" smtClean="0"/>
            </a:br>
            <a:r>
              <a:rPr lang="en-GB" sz="3200" dirty="0"/>
              <a:t/>
            </a:r>
            <a:br>
              <a:rPr lang="en-GB" sz="3200" dirty="0"/>
            </a:br>
            <a:r>
              <a:rPr lang="en-GB" sz="3200" dirty="0" smtClean="0"/>
              <a:t>The </a:t>
            </a:r>
            <a:r>
              <a:rPr lang="en-GB" sz="3200" dirty="0"/>
              <a:t>suffering and calamity of the hero must also be of an exceptional nature. In other words an essentially previous happy existence must be shattered by some unforeseen calamity. </a:t>
            </a:r>
            <a:r>
              <a:rPr lang="en-GB" sz="3200" b="1" dirty="0">
                <a:solidFill>
                  <a:srgbClr val="FF0000"/>
                </a:solidFill>
              </a:rPr>
              <a:t>"A total reverse of fortune, coming unawares upon a man who stood in high degree, happy and apparently secure, - such was the tragic fact to the medieval mind."</a:t>
            </a:r>
            <a:r>
              <a:rPr lang="en-GB" sz="3200" dirty="0" smtClean="0"/>
              <a:t/>
            </a:r>
            <a:br>
              <a:rPr lang="en-GB" sz="3200" dirty="0" smtClean="0"/>
            </a:br>
            <a:endParaRPr lang="en-GB" sz="3200" dirty="0"/>
          </a:p>
        </p:txBody>
      </p:sp>
    </p:spTree>
    <p:extLst>
      <p:ext uri="{BB962C8B-B14F-4D97-AF65-F5344CB8AC3E}">
        <p14:creationId xmlns:p14="http://schemas.microsoft.com/office/powerpoint/2010/main" val="3937918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214" y="520262"/>
            <a:ext cx="11098924" cy="6053959"/>
          </a:xfrm>
        </p:spPr>
        <p:txBody>
          <a:bodyPr>
            <a:normAutofit fontScale="90000"/>
          </a:bodyPr>
          <a:lstStyle/>
          <a:p>
            <a:r>
              <a:rPr lang="en-GB" sz="3200" b="1" dirty="0"/>
              <a:t>Introduction to the </a:t>
            </a:r>
            <a:r>
              <a:rPr lang="en-GB" sz="3200" b="1" u="sng" dirty="0"/>
              <a:t>Elizabethan Revenge </a:t>
            </a:r>
            <a:r>
              <a:rPr lang="en-GB" sz="3200" b="1" dirty="0"/>
              <a:t>Tragedy </a:t>
            </a:r>
            <a:r>
              <a:rPr lang="en-GB" sz="3200" dirty="0" smtClean="0"/>
              <a:t/>
            </a:r>
            <a:br>
              <a:rPr lang="en-GB" sz="3200" dirty="0" smtClean="0"/>
            </a:br>
            <a:r>
              <a:rPr lang="en-GB" sz="3200" dirty="0" smtClean="0"/>
              <a:t/>
            </a:r>
            <a:br>
              <a:rPr lang="en-GB" sz="3200" dirty="0" smtClean="0"/>
            </a:br>
            <a:r>
              <a:rPr lang="en-GB" sz="3200" dirty="0"/>
              <a:t>Thomas Kyd established the revenge tragedy with his wildly popular </a:t>
            </a:r>
            <a:r>
              <a:rPr lang="en-GB" sz="3200" b="1" i="1" dirty="0">
                <a:solidFill>
                  <a:srgbClr val="FF0000"/>
                </a:solidFill>
              </a:rPr>
              <a:t>Spanish Tragedy</a:t>
            </a:r>
            <a:r>
              <a:rPr lang="en-GB" sz="3200" dirty="0"/>
              <a:t> (1587), and Shakespeare perfected the genre with </a:t>
            </a:r>
            <a:r>
              <a:rPr lang="en-GB" sz="3200" i="1" dirty="0"/>
              <a:t>Hamlet</a:t>
            </a:r>
            <a:r>
              <a:rPr lang="en-GB" sz="3200" dirty="0"/>
              <a:t>, which is likely based on another revenge play by Kyd called the </a:t>
            </a:r>
            <a:r>
              <a:rPr lang="en-GB" sz="3200" i="1" dirty="0"/>
              <a:t>Ur-Hamlet</a:t>
            </a:r>
            <a:r>
              <a:rPr lang="en-GB" sz="3200" dirty="0"/>
              <a:t>. Sadly, no copy of Kyd's </a:t>
            </a:r>
            <a:r>
              <a:rPr lang="en-GB" sz="3200" i="1" dirty="0" smtClean="0"/>
              <a:t>Ur-Hamlet </a:t>
            </a:r>
            <a:r>
              <a:rPr lang="en-GB" sz="3200" dirty="0" smtClean="0"/>
              <a:t>exists </a:t>
            </a:r>
            <a:r>
              <a:rPr lang="en-GB" sz="3200" dirty="0"/>
              <a:t>today.</a:t>
            </a:r>
            <a:r>
              <a:rPr lang="en-GB" sz="3200" dirty="0" smtClean="0"/>
              <a:t/>
            </a:r>
            <a:br>
              <a:rPr lang="en-GB" sz="3200" dirty="0" smtClean="0"/>
            </a:br>
            <a:r>
              <a:rPr lang="en-GB" sz="3200" dirty="0" smtClean="0"/>
              <a:t/>
            </a:r>
            <a:br>
              <a:rPr lang="en-GB" sz="3200" dirty="0" smtClean="0"/>
            </a:br>
            <a:r>
              <a:rPr lang="en-GB" sz="3200" dirty="0"/>
              <a:t>Most revenge tragedies share some basic elements: </a:t>
            </a:r>
            <a:r>
              <a:rPr lang="en-GB" sz="3200" b="1" dirty="0">
                <a:solidFill>
                  <a:srgbClr val="FF0000"/>
                </a:solidFill>
              </a:rPr>
              <a:t>a play within a play, mad scenes, a vengeful ghost, one or several gory scenes, and, most importantly, a central character who has a serious grievance against a formidable opponent.</a:t>
            </a:r>
            <a:r>
              <a:rPr lang="en-GB" sz="3200" dirty="0"/>
              <a:t> This central character takes matters into his own hands and seeks revenge privately, after justice has failed him in the public arena. It should be noted that Hamlet is the only protagonist in any Elizabethan revenge play who can be considered a hero, aware of the moral implications involved in exacting his revenge. </a:t>
            </a:r>
          </a:p>
        </p:txBody>
      </p:sp>
    </p:spTree>
    <p:extLst>
      <p:ext uri="{BB962C8B-B14F-4D97-AF65-F5344CB8AC3E}">
        <p14:creationId xmlns:p14="http://schemas.microsoft.com/office/powerpoint/2010/main" val="2222182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160642" y="155850"/>
            <a:ext cx="4929809" cy="6523245"/>
          </a:xfrm>
          <a:prstGeom prst="rect">
            <a:avLst/>
          </a:prstGeom>
        </p:spPr>
      </p:pic>
    </p:spTree>
    <p:extLst>
      <p:ext uri="{BB962C8B-B14F-4D97-AF65-F5344CB8AC3E}">
        <p14:creationId xmlns:p14="http://schemas.microsoft.com/office/powerpoint/2010/main" val="3530514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352</Words>
  <Application>Microsoft Office PowerPoint</Application>
  <PresentationFormat>Widescreen</PresentationFormat>
  <Paragraphs>17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vt:lpstr>
      <vt:lpstr>Calibri</vt:lpstr>
      <vt:lpstr>Calibri Light</vt:lpstr>
      <vt:lpstr>Office Theme</vt:lpstr>
      <vt:lpstr>An Introduction to Tragedy</vt:lpstr>
      <vt:lpstr>Elizabethan Drama is simply the genre of theatre originating in England during the latter half of the 16th Century, being written and performed chiefly during the reign of Queen Elizabeth I from 1558-1603. It includes, but is in no way limited to, the works of William Shakespeare (his historical plays and comedies as well as his tragedies).   “Elizabethan” Tragedy  Elizabethan tragedy differs from Aristotelian tragedy in that it originally was didactic (instructional) a warning against the dangers of tyranny, usurpation, and political unrest. (BC 162)” ie Early Greek Tragedy was very POLITICAL, not PERSONAL – many of Shakespeare’s tragedies are BOTH  </vt:lpstr>
      <vt:lpstr>Elements of TRAGEDY</vt:lpstr>
      <vt:lpstr>1. Tragedy must end in some tremendous catastrophe involving in Elizabethan practice the death of the principal character.   </vt:lpstr>
      <vt:lpstr>2. The catastrophe must not be the result of mere accident, but must be brought about by some essential trait in the character of the hero acting either directly or through its effect on other persons.  </vt:lpstr>
      <vt:lpstr>3. The hero must nevertheless have in him something which outweighs his defects and interests us in him so that we care for his fate more than for anything else in the play. The problem then is, why should a picture of the misfortunes of some one in whom we are thus interested afford us any satisfaction? No final answer has yet been found. Aristotle said that the spectacle by rousing in us pity and fear purges us of these emotions, and this remains the best explanation. Just as a great calamity sweeps from our minds the petty irritations of our common life, so the flood of emotion lifts us above them. </vt:lpstr>
      <vt:lpstr>More specifically referred to as "a tragic hero" in Elizabethan Tragedy. The death of a tragic hero never comes easily or quickly. Instead a troubled part of the hero's life leads up to his death.   The suffering and calamity of the hero must also be of an exceptional nature. In other words an essentially previous happy existence must be shattered by some unforeseen calamity. "A total reverse of fortune, coming unawares upon a man who stood in high degree, happy and apparently secure, - such was the tragic fact to the medieval mind." </vt:lpstr>
      <vt:lpstr>Introduction to the Elizabethan Revenge Tragedy   Thomas Kyd established the revenge tragedy with his wildly popular Spanish Tragedy (1587), and Shakespeare perfected the genre with Hamlet, which is likely based on another revenge play by Kyd called the Ur-Hamlet. Sadly, no copy of Kyd's Ur-Hamlet exists today.  Most revenge tragedies share some basic elements: a play within a play, mad scenes, a vengeful ghost, one or several gory scenes, and, most importantly, a central character who has a serious grievance against a formidable opponent. This central character takes matters into his own hands and seeks revenge privately, after justice has failed him in the public arena. It should be noted that Hamlet is the only protagonist in any Elizabethan revenge play who can be considered a hero, aware of the moral implications involved in exacting his revenge. </vt:lpstr>
      <vt:lpstr>PowerPoint Presentation</vt:lpstr>
      <vt:lpstr>PowerPoint Presentation</vt:lpstr>
      <vt:lpstr>PowerPoint Presentation</vt:lpstr>
      <vt:lpstr>If we want to look in another direction for the meaning of tragedy, we can look at the hero himself. Are there any common qualities that seem to apply to most of the tragic heroes in Shakespeare?   One obvious characteristic is that they are all great or exceptional persons, person of high degree and/or public importance. Besides this, however, their nature must be exceptional and must generally raise them above the general of humanity. These characters must be paragons of mankind; however, but must have at least one trait, referred to as "a tragic flaw", which leads to their downfall. Because of this one trait, they are unable to resist or are often unconscious of a breach of right; in some it is accompanied by full conviction of right.</vt:lpstr>
      <vt:lpstr>  “Revenge” Tragedy  In Elizabethan revenge tragedy, someone (usually the hero) attempts to right a wrong, and in the attempt, brings about his own bloody downfall as well as downfall of the wrong-doer. The desire for revenge often caused the character's madness and/or death since revenge is rightly the province of God rather than humans.”   A brief definition of Elizabethan Tragedy:  “The distinction between tragedy and comedy, still useful in our age, was particularly important in Shakespeare's time.  Elizabethan tragedy was the still familiar tale of a great man or woman brought low through hubris or fate (though some of Shakespeare's tragic heroes--Romeo, say, or Timon, or Macbeth--do not easily accommodate Aristotle's definition of the type).” </vt:lpstr>
      <vt:lpstr>Shakespeare's Audience Most of the poorer audience members, referred to as groundlings, would pay one penny (which was almost an entire day's wage) to stand in front of the stage, while the richer patrons would sit in the covered galleries, paying as much as half a crown each for their seats. In 1599, Thomas Platter, a Swiss doctor visiting London from Basel, reported the cost of admission in his diary: "[There are] separate galleries and there one stands more comfortably and moreover can sit, but one pays more for it. Thus anyone who remains on the level standing pays only one English penny: but if he wants to sit, he is let in at a farther door, and there he gives another penny. If he desires to sit on a cushion in the most comfortable place of all, where he not only sees everything well, but can also be seen then he gives yet another English penny at another door. And in the pauses of the comedy food and drink are carried round amongst the people and one can thus refresh himself at his own cost." (Diary of Thomas Platter) </vt:lpstr>
      <vt:lpstr>PowerPoint Presentation</vt:lpstr>
      <vt:lpstr>PowerPoint Presentation</vt:lpstr>
      <vt:lpstr>PowerPoint Presentation</vt:lpstr>
      <vt:lpstr>PowerPoint Presentation</vt:lpstr>
      <vt:lpstr>PowerPoint Presentation</vt:lpstr>
    </vt:vector>
  </TitlesOfParts>
  <Company>Barton Court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Tragedy</dc:title>
  <dc:creator>N Hodgkins</dc:creator>
  <cp:lastModifiedBy>N Hodgkins</cp:lastModifiedBy>
  <cp:revision>18</cp:revision>
  <dcterms:created xsi:type="dcterms:W3CDTF">2016-05-18T13:04:09Z</dcterms:created>
  <dcterms:modified xsi:type="dcterms:W3CDTF">2016-06-20T07:28:11Z</dcterms:modified>
</cp:coreProperties>
</file>