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65" r:id="rId5"/>
    <p:sldId id="259" r:id="rId6"/>
    <p:sldId id="260" r:id="rId7"/>
    <p:sldId id="261" r:id="rId8"/>
    <p:sldId id="266" r:id="rId9"/>
    <p:sldId id="262"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14BAE5F-7521-4DF9-B95F-BC1E9B148C7E}" type="datetimeFigureOut">
              <a:rPr lang="en-GB" smtClean="0"/>
              <a:t>24/06/2015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B79A0-49DD-4023-B277-F40CDD96BC44}" type="slidenum">
              <a:rPr lang="en-GB" smtClean="0"/>
              <a:t>‹#›</a:t>
            </a:fld>
            <a:endParaRPr lang="en-GB"/>
          </a:p>
        </p:txBody>
      </p:sp>
    </p:spTree>
    <p:extLst>
      <p:ext uri="{BB962C8B-B14F-4D97-AF65-F5344CB8AC3E}">
        <p14:creationId xmlns:p14="http://schemas.microsoft.com/office/powerpoint/2010/main" val="4269546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4BAE5F-7521-4DF9-B95F-BC1E9B148C7E}" type="datetimeFigureOut">
              <a:rPr lang="en-GB" smtClean="0"/>
              <a:t>24/06/2015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B79A0-49DD-4023-B277-F40CDD96BC44}" type="slidenum">
              <a:rPr lang="en-GB" smtClean="0"/>
              <a:t>‹#›</a:t>
            </a:fld>
            <a:endParaRPr lang="en-GB"/>
          </a:p>
        </p:txBody>
      </p:sp>
    </p:spTree>
    <p:extLst>
      <p:ext uri="{BB962C8B-B14F-4D97-AF65-F5344CB8AC3E}">
        <p14:creationId xmlns:p14="http://schemas.microsoft.com/office/powerpoint/2010/main" val="317296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4BAE5F-7521-4DF9-B95F-BC1E9B148C7E}" type="datetimeFigureOut">
              <a:rPr lang="en-GB" smtClean="0"/>
              <a:t>24/06/2015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B79A0-49DD-4023-B277-F40CDD96BC44}" type="slidenum">
              <a:rPr lang="en-GB" smtClean="0"/>
              <a:t>‹#›</a:t>
            </a:fld>
            <a:endParaRPr lang="en-GB"/>
          </a:p>
        </p:txBody>
      </p:sp>
    </p:spTree>
    <p:extLst>
      <p:ext uri="{BB962C8B-B14F-4D97-AF65-F5344CB8AC3E}">
        <p14:creationId xmlns:p14="http://schemas.microsoft.com/office/powerpoint/2010/main" val="4287185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4BAE5F-7521-4DF9-B95F-BC1E9B148C7E}" type="datetimeFigureOut">
              <a:rPr lang="en-GB" smtClean="0"/>
              <a:t>24/06/2015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B79A0-49DD-4023-B277-F40CDD96BC44}" type="slidenum">
              <a:rPr lang="en-GB" smtClean="0"/>
              <a:t>‹#›</a:t>
            </a:fld>
            <a:endParaRPr lang="en-GB"/>
          </a:p>
        </p:txBody>
      </p:sp>
    </p:spTree>
    <p:extLst>
      <p:ext uri="{BB962C8B-B14F-4D97-AF65-F5344CB8AC3E}">
        <p14:creationId xmlns:p14="http://schemas.microsoft.com/office/powerpoint/2010/main" val="2157551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4BAE5F-7521-4DF9-B95F-BC1E9B148C7E}" type="datetimeFigureOut">
              <a:rPr lang="en-GB" smtClean="0"/>
              <a:t>24/06/2015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BB79A0-49DD-4023-B277-F40CDD96BC44}" type="slidenum">
              <a:rPr lang="en-GB" smtClean="0"/>
              <a:t>‹#›</a:t>
            </a:fld>
            <a:endParaRPr lang="en-GB"/>
          </a:p>
        </p:txBody>
      </p:sp>
    </p:spTree>
    <p:extLst>
      <p:ext uri="{BB962C8B-B14F-4D97-AF65-F5344CB8AC3E}">
        <p14:creationId xmlns:p14="http://schemas.microsoft.com/office/powerpoint/2010/main" val="238974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14BAE5F-7521-4DF9-B95F-BC1E9B148C7E}" type="datetimeFigureOut">
              <a:rPr lang="en-GB" smtClean="0"/>
              <a:t>24/06/2015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BB79A0-49DD-4023-B277-F40CDD96BC44}" type="slidenum">
              <a:rPr lang="en-GB" smtClean="0"/>
              <a:t>‹#›</a:t>
            </a:fld>
            <a:endParaRPr lang="en-GB"/>
          </a:p>
        </p:txBody>
      </p:sp>
    </p:spTree>
    <p:extLst>
      <p:ext uri="{BB962C8B-B14F-4D97-AF65-F5344CB8AC3E}">
        <p14:creationId xmlns:p14="http://schemas.microsoft.com/office/powerpoint/2010/main" val="72866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14BAE5F-7521-4DF9-B95F-BC1E9B148C7E}" type="datetimeFigureOut">
              <a:rPr lang="en-GB" smtClean="0"/>
              <a:t>24/06/2015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BB79A0-49DD-4023-B277-F40CDD96BC44}" type="slidenum">
              <a:rPr lang="en-GB" smtClean="0"/>
              <a:t>‹#›</a:t>
            </a:fld>
            <a:endParaRPr lang="en-GB"/>
          </a:p>
        </p:txBody>
      </p:sp>
    </p:spTree>
    <p:extLst>
      <p:ext uri="{BB962C8B-B14F-4D97-AF65-F5344CB8AC3E}">
        <p14:creationId xmlns:p14="http://schemas.microsoft.com/office/powerpoint/2010/main" val="1380108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14BAE5F-7521-4DF9-B95F-BC1E9B148C7E}" type="datetimeFigureOut">
              <a:rPr lang="en-GB" smtClean="0"/>
              <a:t>24/06/2015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BB79A0-49DD-4023-B277-F40CDD96BC44}" type="slidenum">
              <a:rPr lang="en-GB" smtClean="0"/>
              <a:t>‹#›</a:t>
            </a:fld>
            <a:endParaRPr lang="en-GB"/>
          </a:p>
        </p:txBody>
      </p:sp>
    </p:spTree>
    <p:extLst>
      <p:ext uri="{BB962C8B-B14F-4D97-AF65-F5344CB8AC3E}">
        <p14:creationId xmlns:p14="http://schemas.microsoft.com/office/powerpoint/2010/main" val="2177339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4BAE5F-7521-4DF9-B95F-BC1E9B148C7E}" type="datetimeFigureOut">
              <a:rPr lang="en-GB" smtClean="0"/>
              <a:t>24/06/2015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BB79A0-49DD-4023-B277-F40CDD96BC44}" type="slidenum">
              <a:rPr lang="en-GB" smtClean="0"/>
              <a:t>‹#›</a:t>
            </a:fld>
            <a:endParaRPr lang="en-GB"/>
          </a:p>
        </p:txBody>
      </p:sp>
    </p:spTree>
    <p:extLst>
      <p:ext uri="{BB962C8B-B14F-4D97-AF65-F5344CB8AC3E}">
        <p14:creationId xmlns:p14="http://schemas.microsoft.com/office/powerpoint/2010/main" val="2546816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4BAE5F-7521-4DF9-B95F-BC1E9B148C7E}" type="datetimeFigureOut">
              <a:rPr lang="en-GB" smtClean="0"/>
              <a:t>24/06/2015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BB79A0-49DD-4023-B277-F40CDD96BC44}" type="slidenum">
              <a:rPr lang="en-GB" smtClean="0"/>
              <a:t>‹#›</a:t>
            </a:fld>
            <a:endParaRPr lang="en-GB"/>
          </a:p>
        </p:txBody>
      </p:sp>
    </p:spTree>
    <p:extLst>
      <p:ext uri="{BB962C8B-B14F-4D97-AF65-F5344CB8AC3E}">
        <p14:creationId xmlns:p14="http://schemas.microsoft.com/office/powerpoint/2010/main" val="2563177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4BAE5F-7521-4DF9-B95F-BC1E9B148C7E}" type="datetimeFigureOut">
              <a:rPr lang="en-GB" smtClean="0"/>
              <a:t>24/06/2015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BB79A0-49DD-4023-B277-F40CDD96BC44}" type="slidenum">
              <a:rPr lang="en-GB" smtClean="0"/>
              <a:t>‹#›</a:t>
            </a:fld>
            <a:endParaRPr lang="en-GB"/>
          </a:p>
        </p:txBody>
      </p:sp>
    </p:spTree>
    <p:extLst>
      <p:ext uri="{BB962C8B-B14F-4D97-AF65-F5344CB8AC3E}">
        <p14:creationId xmlns:p14="http://schemas.microsoft.com/office/powerpoint/2010/main" val="2396593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4BAE5F-7521-4DF9-B95F-BC1E9B148C7E}" type="datetimeFigureOut">
              <a:rPr lang="en-GB" smtClean="0"/>
              <a:t>24/06/2015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B79A0-49DD-4023-B277-F40CDD96BC44}" type="slidenum">
              <a:rPr lang="en-GB" smtClean="0"/>
              <a:t>‹#›</a:t>
            </a:fld>
            <a:endParaRPr lang="en-GB"/>
          </a:p>
        </p:txBody>
      </p:sp>
    </p:spTree>
    <p:extLst>
      <p:ext uri="{BB962C8B-B14F-4D97-AF65-F5344CB8AC3E}">
        <p14:creationId xmlns:p14="http://schemas.microsoft.com/office/powerpoint/2010/main" val="937686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Jazz" TargetMode="External"/><Relationship Id="rId13" Type="http://schemas.openxmlformats.org/officeDocument/2006/relationships/hyperlink" Target="https://en.wikipedia.org/wiki/Erotic_fiction" TargetMode="External"/><Relationship Id="rId3" Type="http://schemas.openxmlformats.org/officeDocument/2006/relationships/hyperlink" Target="https://en.wikipedia.org/wiki/Classical_music" TargetMode="External"/><Relationship Id="rId7" Type="http://schemas.openxmlformats.org/officeDocument/2006/relationships/hyperlink" Target="https://en.wikipedia.org/wiki/Folk_music" TargetMode="External"/><Relationship Id="rId12" Type="http://schemas.openxmlformats.org/officeDocument/2006/relationships/hyperlink" Target="https://en.wikipedia.org/wiki/Science_fiction" TargetMode="External"/><Relationship Id="rId2" Type="http://schemas.openxmlformats.org/officeDocument/2006/relationships/hyperlink" Target="https://en.wikipedia.org/wiki/Paperback" TargetMode="External"/><Relationship Id="rId1" Type="http://schemas.openxmlformats.org/officeDocument/2006/relationships/slideLayout" Target="../slideLayouts/slideLayout1.xml"/><Relationship Id="rId6" Type="http://schemas.openxmlformats.org/officeDocument/2006/relationships/hyperlink" Target="https://en.wikipedia.org/wiki/William_Shakespeare" TargetMode="External"/><Relationship Id="rId11" Type="http://schemas.openxmlformats.org/officeDocument/2006/relationships/hyperlink" Target="https://en.wikipedia.org/wiki/Comic" TargetMode="External"/><Relationship Id="rId5" Type="http://schemas.openxmlformats.org/officeDocument/2006/relationships/hyperlink" Target="https://en.wikipedia.org/wiki/Literature" TargetMode="External"/><Relationship Id="rId10" Type="http://schemas.openxmlformats.org/officeDocument/2006/relationships/hyperlink" Target="https://en.wikipedia.org/wiki/Design" TargetMode="External"/><Relationship Id="rId4" Type="http://schemas.openxmlformats.org/officeDocument/2006/relationships/hyperlink" Target="https://en.wikipedia.org/wiki/Artist" TargetMode="External"/><Relationship Id="rId9" Type="http://schemas.openxmlformats.org/officeDocument/2006/relationships/hyperlink" Target="https://en.wikipedia.org/wiki/Rock_'n'_rol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University" TargetMode="External"/><Relationship Id="rId2" Type="http://schemas.openxmlformats.org/officeDocument/2006/relationships/hyperlink" Target="https://en.wikipedia.org/wiki/Mainstream" TargetMode="External"/><Relationship Id="rId1" Type="http://schemas.openxmlformats.org/officeDocument/2006/relationships/slideLayout" Target="../slideLayouts/slideLayout1.xml"/><Relationship Id="rId6" Type="http://schemas.openxmlformats.org/officeDocument/2006/relationships/hyperlink" Target="https://en.wikipedia.org/wiki/The_Four_Just_Men_(novel)" TargetMode="External"/><Relationship Id="rId5" Type="http://schemas.openxmlformats.org/officeDocument/2006/relationships/hyperlink" Target="https://en.wikipedia.org/wiki/Edgar_Wallace" TargetMode="External"/><Relationship Id="rId4" Type="http://schemas.openxmlformats.org/officeDocument/2006/relationships/hyperlink" Target="https://en.wikipedia.org/wiki/Sensationalism"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Stock_character" TargetMode="External"/><Relationship Id="rId3" Type="http://schemas.openxmlformats.org/officeDocument/2006/relationships/hyperlink" Target="https://en.wikipedia.org/wiki/Detective_fiction" TargetMode="External"/><Relationship Id="rId7" Type="http://schemas.openxmlformats.org/officeDocument/2006/relationships/hyperlink" Target="https://en.wikipedia.org/wiki/English_country_house" TargetMode="External"/><Relationship Id="rId2" Type="http://schemas.openxmlformats.org/officeDocument/2006/relationships/hyperlink" Target="https://en.wikipedia.org/wiki/Golden_age" TargetMode="External"/><Relationship Id="rId1" Type="http://schemas.openxmlformats.org/officeDocument/2006/relationships/slideLayout" Target="../slideLayouts/slideLayout2.xml"/><Relationship Id="rId6" Type="http://schemas.openxmlformats.org/officeDocument/2006/relationships/hyperlink" Target="https://en.wikipedia.org/wiki/Whodunnit" TargetMode="External"/><Relationship Id="rId5" Type="http://schemas.openxmlformats.org/officeDocument/2006/relationships/hyperlink" Target="https://en.wikipedia.org/wiki/Dorothy_L._Sayers" TargetMode="External"/><Relationship Id="rId4" Type="http://schemas.openxmlformats.org/officeDocument/2006/relationships/hyperlink" Target="https://en.wikipedia.org/wiki/Agatha_Christi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Canon_(fiction)" TargetMode="External"/><Relationship Id="rId2" Type="http://schemas.openxmlformats.org/officeDocument/2006/relationships/hyperlink" Target="https://en.wikipedia.org/wiki/Leslie_Fiedler"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Dashiell_Hammett" TargetMode="External"/><Relationship Id="rId7" Type="http://schemas.openxmlformats.org/officeDocument/2006/relationships/hyperlink" Target="https://en.wikipedia.org/wiki/Farewell,_My_Lovely" TargetMode="External"/><Relationship Id="rId2" Type="http://schemas.openxmlformats.org/officeDocument/2006/relationships/hyperlink" Target="https://en.wikipedia.org/wiki/Raymond_Chandler" TargetMode="External"/><Relationship Id="rId1" Type="http://schemas.openxmlformats.org/officeDocument/2006/relationships/slideLayout" Target="../slideLayouts/slideLayout1.xml"/><Relationship Id="rId6" Type="http://schemas.openxmlformats.org/officeDocument/2006/relationships/hyperlink" Target="https://en.wikipedia.org/wiki/The_Big_Sleep" TargetMode="External"/><Relationship Id="rId5" Type="http://schemas.openxmlformats.org/officeDocument/2006/relationships/hyperlink" Target="https://en.wikipedia.org/wiki/Philip_Marlowe" TargetMode="External"/><Relationship Id="rId4" Type="http://schemas.openxmlformats.org/officeDocument/2006/relationships/hyperlink" Target="https://en.wikipedia.org/wiki/James_M._Cain"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Cigarette" TargetMode="External"/><Relationship Id="rId13" Type="http://schemas.openxmlformats.org/officeDocument/2006/relationships/hyperlink" Target="https://en.wikipedia.org/wiki/Chicago" TargetMode="External"/><Relationship Id="rId3" Type="http://schemas.openxmlformats.org/officeDocument/2006/relationships/hyperlink" Target="https://en.wikipedia.org/wiki/Noir_fiction" TargetMode="External"/><Relationship Id="rId7" Type="http://schemas.openxmlformats.org/officeDocument/2006/relationships/hyperlink" Target="https://en.wikipedia.org/wiki/Mickey_Spillane" TargetMode="External"/><Relationship Id="rId12" Type="http://schemas.openxmlformats.org/officeDocument/2006/relationships/hyperlink" Target="https://en.wikipedia.org/wiki/New_York_City" TargetMode="External"/><Relationship Id="rId2" Type="http://schemas.openxmlformats.org/officeDocument/2006/relationships/hyperlink" Target="https://en.wikipedia.org/wiki/Hardboiled" TargetMode="External"/><Relationship Id="rId1" Type="http://schemas.openxmlformats.org/officeDocument/2006/relationships/slideLayout" Target="../slideLayouts/slideLayout1.xml"/><Relationship Id="rId6" Type="http://schemas.openxmlformats.org/officeDocument/2006/relationships/hyperlink" Target="https://en.wikipedia.org/wiki/Jonathan_Latimer" TargetMode="External"/><Relationship Id="rId11" Type="http://schemas.openxmlformats.org/officeDocument/2006/relationships/hyperlink" Target="https://en.wikipedia.org/wiki/San_Francisco" TargetMode="External"/><Relationship Id="rId5" Type="http://schemas.openxmlformats.org/officeDocument/2006/relationships/hyperlink" Target="https://en.wikipedia.org/wiki/Raymond_Chandler" TargetMode="External"/><Relationship Id="rId10" Type="http://schemas.openxmlformats.org/officeDocument/2006/relationships/hyperlink" Target="https://en.wikipedia.org/wiki/Los_Angeles" TargetMode="External"/><Relationship Id="rId4" Type="http://schemas.openxmlformats.org/officeDocument/2006/relationships/hyperlink" Target="https://en.wikipedia.org/wiki/Dashiell_Hammett" TargetMode="External"/><Relationship Id="rId9" Type="http://schemas.openxmlformats.org/officeDocument/2006/relationships/hyperlink" Target="https://en.wikipedia.org/wiki/Odyssey"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Psychological_suspense_novel" TargetMode="External"/><Relationship Id="rId2" Type="http://schemas.openxmlformats.org/officeDocument/2006/relationships/hyperlink" Target="https://en.wikipedia.org/wiki/Francis_Il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4228"/>
            <a:ext cx="9144000" cy="6252518"/>
          </a:xfrm>
        </p:spPr>
        <p:txBody>
          <a:bodyPr/>
          <a:lstStyle/>
          <a:p>
            <a:r>
              <a:rPr lang="en-GB" b="1" dirty="0" smtClean="0">
                <a:solidFill>
                  <a:srgbClr val="FF0000"/>
                </a:solidFill>
              </a:rPr>
              <a:t>Attitudes to the Crime Genre</a:t>
            </a:r>
            <a:endParaRPr lang="en-GB" b="1" dirty="0">
              <a:solidFill>
                <a:srgbClr val="FF000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6200" y="131806"/>
            <a:ext cx="4419600" cy="5675870"/>
          </a:xfrm>
          <a:prstGeom prst="rect">
            <a:avLst/>
          </a:prstGeom>
        </p:spPr>
      </p:pic>
    </p:spTree>
    <p:extLst>
      <p:ext uri="{BB962C8B-B14F-4D97-AF65-F5344CB8AC3E}">
        <p14:creationId xmlns:p14="http://schemas.microsoft.com/office/powerpoint/2010/main" val="1911744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31805"/>
            <a:ext cx="9695935" cy="6518704"/>
          </a:xfrm>
          <a:prstGeom prst="rect">
            <a:avLst/>
          </a:prstGeom>
        </p:spPr>
      </p:pic>
    </p:spTree>
    <p:extLst>
      <p:ext uri="{BB962C8B-B14F-4D97-AF65-F5344CB8AC3E}">
        <p14:creationId xmlns:p14="http://schemas.microsoft.com/office/powerpoint/2010/main" val="2487618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32754" y="0"/>
            <a:ext cx="9726491" cy="6858000"/>
          </a:xfrm>
          <a:prstGeom prst="rect">
            <a:avLst/>
          </a:prstGeom>
        </p:spPr>
      </p:pic>
    </p:spTree>
    <p:extLst>
      <p:ext uri="{BB962C8B-B14F-4D97-AF65-F5344CB8AC3E}">
        <p14:creationId xmlns:p14="http://schemas.microsoft.com/office/powerpoint/2010/main" val="1383966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6032" y="362465"/>
            <a:ext cx="10799806" cy="5972432"/>
          </a:xfrm>
        </p:spPr>
        <p:txBody>
          <a:bodyPr>
            <a:normAutofit fontScale="90000"/>
          </a:bodyPr>
          <a:lstStyle/>
          <a:p>
            <a:r>
              <a:rPr lang="en-GB" sz="4400" b="1" dirty="0">
                <a:solidFill>
                  <a:srgbClr val="FF0000"/>
                </a:solidFill>
                <a:effectLst>
                  <a:outerShdw blurRad="38100" dist="38100" dir="2700000" algn="tl">
                    <a:srgbClr val="000000">
                      <a:alpha val="43137"/>
                    </a:srgbClr>
                  </a:outerShdw>
                </a:effectLst>
              </a:rPr>
              <a:t>The discrepancy between taste and </a:t>
            </a:r>
            <a:r>
              <a:rPr lang="en-GB" sz="4400" b="1" dirty="0" smtClean="0">
                <a:solidFill>
                  <a:srgbClr val="FF0000"/>
                </a:solidFill>
                <a:effectLst>
                  <a:outerShdw blurRad="38100" dist="38100" dir="2700000" algn="tl">
                    <a:srgbClr val="000000">
                      <a:alpha val="43137"/>
                    </a:srgbClr>
                  </a:outerShdw>
                </a:effectLst>
              </a:rPr>
              <a:t>acclaim</a:t>
            </a:r>
            <a:br>
              <a:rPr lang="en-GB" sz="4400" b="1" dirty="0" smtClean="0">
                <a:solidFill>
                  <a:srgbClr val="FF0000"/>
                </a:solidFill>
                <a:effectLst>
                  <a:outerShdw blurRad="38100" dist="38100" dir="2700000" algn="tl">
                    <a:srgbClr val="000000">
                      <a:alpha val="43137"/>
                    </a:srgbClr>
                  </a:outerShdw>
                </a:effectLst>
              </a:rPr>
            </a:br>
            <a:r>
              <a:rPr lang="en-GB" sz="4400" b="1" dirty="0">
                <a:solidFill>
                  <a:srgbClr val="FF0000"/>
                </a:solidFill>
                <a:effectLst>
                  <a:outerShdw blurRad="38100" dist="38100" dir="2700000" algn="tl">
                    <a:srgbClr val="000000">
                      <a:alpha val="43137"/>
                    </a:srgbClr>
                  </a:outerShdw>
                </a:effectLst>
              </a:rPr>
              <a:t/>
            </a:r>
            <a:br>
              <a:rPr lang="en-GB" sz="4400" b="1" dirty="0">
                <a:solidFill>
                  <a:srgbClr val="FF0000"/>
                </a:solidFill>
                <a:effectLst>
                  <a:outerShdw blurRad="38100" dist="38100" dir="2700000" algn="tl">
                    <a:srgbClr val="000000">
                      <a:alpha val="43137"/>
                    </a:srgbClr>
                  </a:outerShdw>
                </a:effectLst>
              </a:rPr>
            </a:br>
            <a:r>
              <a:rPr lang="en-GB" sz="4400" b="1" dirty="0" smtClean="0">
                <a:solidFill>
                  <a:srgbClr val="FF0000"/>
                </a:solidFill>
                <a:effectLst>
                  <a:outerShdw blurRad="38100" dist="38100" dir="2700000" algn="tl">
                    <a:srgbClr val="000000">
                      <a:alpha val="43137"/>
                    </a:srgbClr>
                  </a:outerShdw>
                </a:effectLst>
              </a:rPr>
              <a:t>Attitudes to Crime fiction</a:t>
            </a:r>
            <a:r>
              <a:rPr lang="en-GB" sz="4400" b="1" dirty="0">
                <a:solidFill>
                  <a:srgbClr val="FF0000"/>
                </a:solidFill>
                <a:effectLst>
                  <a:outerShdw blurRad="38100" dist="38100" dir="2700000" algn="tl">
                    <a:srgbClr val="000000">
                      <a:alpha val="43137"/>
                    </a:srgbClr>
                  </a:outerShdw>
                </a:effectLst>
              </a:rPr>
              <a:t/>
            </a:r>
            <a:br>
              <a:rPr lang="en-GB" sz="4400" b="1" dirty="0">
                <a:solidFill>
                  <a:srgbClr val="FF0000"/>
                </a:solidFill>
                <a:effectLst>
                  <a:outerShdw blurRad="38100" dist="38100" dir="2700000" algn="tl">
                    <a:srgbClr val="000000">
                      <a:alpha val="43137"/>
                    </a:srgbClr>
                  </a:outerShdw>
                </a:effectLst>
              </a:rPr>
            </a:br>
            <a:r>
              <a:rPr lang="en-GB" sz="3600" dirty="0" smtClean="0">
                <a:solidFill>
                  <a:srgbClr val="FF0000"/>
                </a:solidFill>
                <a:effectLst>
                  <a:outerShdw blurRad="38100" dist="38100" dir="2700000" algn="tl">
                    <a:srgbClr val="000000">
                      <a:alpha val="43137"/>
                    </a:srgbClr>
                  </a:outerShdw>
                </a:effectLst>
              </a:rPr>
              <a:t/>
            </a:r>
            <a:br>
              <a:rPr lang="en-GB" sz="3600" dirty="0" smtClean="0">
                <a:solidFill>
                  <a:srgbClr val="FF0000"/>
                </a:solidFill>
                <a:effectLst>
                  <a:outerShdw blurRad="38100" dist="38100" dir="2700000" algn="tl">
                    <a:srgbClr val="000000">
                      <a:alpha val="43137"/>
                    </a:srgbClr>
                  </a:outerShdw>
                </a:effectLst>
              </a:rPr>
            </a:br>
            <a:r>
              <a:rPr lang="en-GB" sz="2400" b="1" dirty="0"/>
              <a:t/>
            </a:r>
            <a:br>
              <a:rPr lang="en-GB" sz="2400" b="1" dirty="0"/>
            </a:br>
            <a:r>
              <a:rPr lang="en-GB" sz="2400" dirty="0"/>
              <a:t>Up to the 1960s or so, reading the </a:t>
            </a:r>
            <a:r>
              <a:rPr lang="en-GB" sz="2400" dirty="0">
                <a:hlinkClick r:id="rId2" tooltip="Paperback"/>
              </a:rPr>
              <a:t>paperback</a:t>
            </a:r>
            <a:r>
              <a:rPr lang="en-GB" sz="2400" dirty="0"/>
              <a:t> edition of a crime novel was usually considered a cheap thrill—with the word "cheap" used in both meanings: "inexpensive" and "of minor quality". The educated and civilized world was often interested, at least ostensibly, in the "high art" categorised by </a:t>
            </a:r>
            <a:r>
              <a:rPr lang="en-GB" sz="2400" dirty="0">
                <a:hlinkClick r:id="rId3" tooltip="Classical music"/>
              </a:rPr>
              <a:t>classical music</a:t>
            </a:r>
            <a:r>
              <a:rPr lang="en-GB" sz="2400" dirty="0"/>
              <a:t>, paintings by renowned </a:t>
            </a:r>
            <a:r>
              <a:rPr lang="en-GB" sz="2400" dirty="0">
                <a:hlinkClick r:id="rId4" tooltip="Artist"/>
              </a:rPr>
              <a:t>artists</a:t>
            </a:r>
            <a:r>
              <a:rPr lang="en-GB" sz="2400" dirty="0"/>
              <a:t>, famous </a:t>
            </a:r>
            <a:r>
              <a:rPr lang="en-GB" sz="2400" dirty="0">
                <a:hlinkClick r:id="rId5" tooltip="Literature"/>
              </a:rPr>
              <a:t>literature</a:t>
            </a:r>
            <a:r>
              <a:rPr lang="en-GB" sz="2400" dirty="0"/>
              <a:t> and plays like those of </a:t>
            </a:r>
            <a:r>
              <a:rPr lang="en-GB" sz="2400" dirty="0">
                <a:hlinkClick r:id="rId6" tooltip="William Shakespeare"/>
              </a:rPr>
              <a:t>William Shakespeare</a:t>
            </a:r>
            <a:r>
              <a:rPr lang="en-GB" sz="2400" dirty="0"/>
              <a:t>. </a:t>
            </a: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smtClean="0"/>
              <a:t>The </a:t>
            </a:r>
            <a:r>
              <a:rPr lang="en-GB" sz="2400" dirty="0"/>
              <a:t>term "popular art" referred to </a:t>
            </a:r>
            <a:r>
              <a:rPr lang="en-GB" sz="2400" dirty="0">
                <a:hlinkClick r:id="rId7" tooltip="Folk music"/>
              </a:rPr>
              <a:t>folk music</a:t>
            </a:r>
            <a:r>
              <a:rPr lang="en-GB" sz="2400" dirty="0"/>
              <a:t>, </a:t>
            </a:r>
            <a:r>
              <a:rPr lang="en-GB" sz="2400" dirty="0">
                <a:hlinkClick r:id="rId8" tooltip="Jazz"/>
              </a:rPr>
              <a:t>jazz</a:t>
            </a:r>
            <a:r>
              <a:rPr lang="en-GB" sz="2400" dirty="0"/>
              <a:t>, or </a:t>
            </a:r>
            <a:r>
              <a:rPr lang="en-GB" sz="2400" dirty="0">
                <a:hlinkClick r:id="rId9" tooltip="Rock 'n' roll"/>
              </a:rPr>
              <a:t>rock 'n' roll</a:t>
            </a:r>
            <a:r>
              <a:rPr lang="en-GB" sz="2400" dirty="0"/>
              <a:t>, photography, the </a:t>
            </a:r>
            <a:r>
              <a:rPr lang="en-GB" sz="2400" dirty="0">
                <a:hlinkClick r:id="rId10" tooltip="Design"/>
              </a:rPr>
              <a:t>design</a:t>
            </a:r>
            <a:r>
              <a:rPr lang="en-GB" sz="2400" dirty="0"/>
              <a:t> of everyday objects, </a:t>
            </a:r>
            <a:r>
              <a:rPr lang="en-GB" sz="2400" dirty="0">
                <a:hlinkClick r:id="rId11" tooltip="Comic"/>
              </a:rPr>
              <a:t>comics</a:t>
            </a:r>
            <a:r>
              <a:rPr lang="en-GB" sz="2400" dirty="0"/>
              <a:t>, </a:t>
            </a:r>
            <a:r>
              <a:rPr lang="en-GB" sz="2400" dirty="0">
                <a:hlinkClick r:id="rId12" tooltip="Science fiction"/>
              </a:rPr>
              <a:t>science fiction</a:t>
            </a:r>
            <a:r>
              <a:rPr lang="en-GB" sz="2400" dirty="0"/>
              <a:t>, detective stories or </a:t>
            </a:r>
            <a:r>
              <a:rPr lang="en-GB" sz="2400" dirty="0">
                <a:hlinkClick r:id="rId13" tooltip="Erotic fiction"/>
              </a:rPr>
              <a:t>erotic fiction</a:t>
            </a:r>
            <a:r>
              <a:rPr lang="en-GB" sz="2400" dirty="0"/>
              <a:t> (the latter circulating in private prints only to beat the censor), to quote a few examples. </a:t>
            </a:r>
          </a:p>
        </p:txBody>
      </p:sp>
    </p:spTree>
    <p:extLst>
      <p:ext uri="{BB962C8B-B14F-4D97-AF65-F5344CB8AC3E}">
        <p14:creationId xmlns:p14="http://schemas.microsoft.com/office/powerpoint/2010/main" val="1605396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3784" y="148282"/>
            <a:ext cx="10354962" cy="5931242"/>
          </a:xfrm>
        </p:spPr>
        <p:txBody>
          <a:bodyPr>
            <a:normAutofit/>
          </a:bodyPr>
          <a:lstStyle/>
          <a:p>
            <a:r>
              <a:rPr lang="en-GB" sz="2400" dirty="0" smtClean="0"/>
              <a:t>The idea of a "</a:t>
            </a:r>
            <a:r>
              <a:rPr lang="en-GB" sz="2400" dirty="0" smtClean="0">
                <a:hlinkClick r:id="rId2" tooltip="Mainstream"/>
              </a:rPr>
              <a:t>main stream</a:t>
            </a:r>
            <a:r>
              <a:rPr lang="en-GB" sz="2400" dirty="0" smtClean="0"/>
              <a:t>" of literary output suggested that any book deviating, in either content or form or both, from the established norm of "high art" was "cheap", and anyone interested in popular culture was uneducated and unsophisticated and most probably originated in a lower socio-economic division of the contextual society. The </a:t>
            </a:r>
            <a:r>
              <a:rPr lang="en-GB" sz="2400" dirty="0" smtClean="0">
                <a:hlinkClick r:id="rId3" tooltip="University"/>
              </a:rPr>
              <a:t>universities</a:t>
            </a:r>
            <a:r>
              <a:rPr lang="en-GB" sz="2400" dirty="0" smtClean="0"/>
              <a:t> and the other institutions of higher learning also looked down on artists producing "popular art" and categorically refused to critically assess it.</a:t>
            </a:r>
            <a:br>
              <a:rPr lang="en-GB" sz="2400" dirty="0" smtClean="0"/>
            </a:br>
            <a:r>
              <a:rPr lang="en-GB" sz="2400" dirty="0"/>
              <a:t/>
            </a:r>
            <a:br>
              <a:rPr lang="en-GB" sz="2400" dirty="0"/>
            </a:br>
            <a:r>
              <a:rPr lang="en-GB" sz="2400" dirty="0" smtClean="0"/>
              <a:t/>
            </a:r>
            <a:br>
              <a:rPr lang="en-GB" sz="2400" dirty="0" smtClean="0"/>
            </a:br>
            <a:r>
              <a:rPr lang="en-GB" sz="2400" dirty="0" smtClean="0"/>
              <a:t/>
            </a:r>
            <a:br>
              <a:rPr lang="en-GB" sz="2400" dirty="0" smtClean="0"/>
            </a:br>
            <a:r>
              <a:rPr lang="en-GB" sz="2400" dirty="0" smtClean="0"/>
              <a:t>This often did not correlate with the immense popularity of popular art on both sides of the Atlantic, sometimes due to </a:t>
            </a:r>
            <a:r>
              <a:rPr lang="en-GB" sz="2400" dirty="0" smtClean="0">
                <a:hlinkClick r:id="rId4" tooltip="Sensationalism"/>
              </a:rPr>
              <a:t>sensationalism</a:t>
            </a:r>
            <a:r>
              <a:rPr lang="en-GB" sz="2400" dirty="0" smtClean="0"/>
              <a:t>. For example, the British had been fascinated by </a:t>
            </a:r>
            <a:r>
              <a:rPr lang="en-GB" sz="2400" dirty="0" smtClean="0">
                <a:hlinkClick r:id="rId5" tooltip="Edgar Wallace"/>
              </a:rPr>
              <a:t>Edgar Wallace</a:t>
            </a:r>
            <a:r>
              <a:rPr lang="en-GB" sz="2400" dirty="0" smtClean="0"/>
              <a:t>'s (1875–1932) crime novels ever since the author set up a competition offering a reward to any reader who could figure out and describe just how the murder in his first book, </a:t>
            </a:r>
            <a:r>
              <a:rPr lang="en-GB" sz="2400" i="1" dirty="0" smtClean="0">
                <a:hlinkClick r:id="rId6" tooltip="The Four Just Men (novel)"/>
              </a:rPr>
              <a:t>The Four Just Men</a:t>
            </a:r>
            <a:r>
              <a:rPr lang="en-GB" sz="2400" dirty="0" smtClean="0"/>
              <a:t> (1906), was committed.</a:t>
            </a:r>
            <a:br>
              <a:rPr lang="en-GB" sz="2400" dirty="0" smtClean="0"/>
            </a:br>
            <a:endParaRPr lang="en-GB" sz="2400" dirty="0"/>
          </a:p>
        </p:txBody>
      </p:sp>
    </p:spTree>
    <p:extLst>
      <p:ext uri="{BB962C8B-B14F-4D97-AF65-F5344CB8AC3E}">
        <p14:creationId xmlns:p14="http://schemas.microsoft.com/office/powerpoint/2010/main" val="312859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703" y="411892"/>
            <a:ext cx="10983097" cy="6153665"/>
          </a:xfrm>
        </p:spPr>
        <p:txBody>
          <a:bodyPr>
            <a:normAutofit fontScale="77500" lnSpcReduction="20000"/>
          </a:bodyPr>
          <a:lstStyle/>
          <a:p>
            <a:pPr marL="0" indent="0" algn="ctr">
              <a:buNone/>
            </a:pPr>
            <a:r>
              <a:rPr lang="en-GB" sz="4100" b="1" dirty="0" smtClean="0">
                <a:solidFill>
                  <a:srgbClr val="FF0000"/>
                </a:solidFill>
                <a:effectLst>
                  <a:outerShdw blurRad="38100" dist="38100" dir="2700000" algn="tl">
                    <a:srgbClr val="000000">
                      <a:alpha val="43137"/>
                    </a:srgbClr>
                  </a:outerShdw>
                </a:effectLst>
              </a:rPr>
              <a:t>The </a:t>
            </a:r>
            <a:r>
              <a:rPr lang="en-GB" sz="4100" b="1" dirty="0">
                <a:solidFill>
                  <a:srgbClr val="FF0000"/>
                </a:solidFill>
                <a:effectLst>
                  <a:outerShdw blurRad="38100" dist="38100" dir="2700000" algn="tl">
                    <a:srgbClr val="000000">
                      <a:alpha val="43137"/>
                    </a:srgbClr>
                  </a:outerShdw>
                </a:effectLst>
              </a:rPr>
              <a:t>Golden </a:t>
            </a:r>
            <a:r>
              <a:rPr lang="en-GB" sz="4100" b="1" dirty="0" smtClean="0">
                <a:solidFill>
                  <a:srgbClr val="FF0000"/>
                </a:solidFill>
                <a:effectLst>
                  <a:outerShdw blurRad="38100" dist="38100" dir="2700000" algn="tl">
                    <a:srgbClr val="000000">
                      <a:alpha val="43137"/>
                    </a:srgbClr>
                  </a:outerShdw>
                </a:effectLst>
              </a:rPr>
              <a:t>Age of crime fiction</a:t>
            </a:r>
          </a:p>
          <a:p>
            <a:pPr marL="0" indent="0">
              <a:buNone/>
            </a:pPr>
            <a:r>
              <a:rPr lang="en-GB" dirty="0" smtClean="0"/>
              <a:t>The </a:t>
            </a:r>
            <a:r>
              <a:rPr lang="en-GB" dirty="0"/>
              <a:t>1920s and 30s are commonly known as the "</a:t>
            </a:r>
            <a:r>
              <a:rPr lang="en-GB" dirty="0">
                <a:hlinkClick r:id="rId2" tooltip="Golden age"/>
              </a:rPr>
              <a:t>Golden Age</a:t>
            </a:r>
            <a:r>
              <a:rPr lang="en-GB" dirty="0"/>
              <a:t>" of </a:t>
            </a:r>
            <a:r>
              <a:rPr lang="en-GB" dirty="0">
                <a:hlinkClick r:id="rId3" tooltip="Detective fiction"/>
              </a:rPr>
              <a:t>detective fiction</a:t>
            </a:r>
            <a:r>
              <a:rPr lang="en-GB" dirty="0"/>
              <a:t>. Most of its authors were British: </a:t>
            </a:r>
            <a:r>
              <a:rPr lang="en-GB" dirty="0">
                <a:hlinkClick r:id="rId4" tooltip="Agatha Christie"/>
              </a:rPr>
              <a:t>Agatha Christie</a:t>
            </a:r>
            <a:r>
              <a:rPr lang="en-GB" dirty="0"/>
              <a:t> (1890–1976), </a:t>
            </a:r>
            <a:r>
              <a:rPr lang="en-GB" dirty="0">
                <a:hlinkClick r:id="rId5" tooltip="Dorothy L. Sayers"/>
              </a:rPr>
              <a:t>Dorothy L. Sayers</a:t>
            </a:r>
            <a:r>
              <a:rPr lang="en-GB" dirty="0"/>
              <a:t> (1893–1957), and many more. Some of them were American, but with a British touch. By that time certain conventions and clichés had been established which limited any surprises on the part of the reader to the twists and turns within the plot and of course to the identity of the murderer. The majority of novels of that era were </a:t>
            </a:r>
            <a:r>
              <a:rPr lang="en-GB" dirty="0" err="1">
                <a:hlinkClick r:id="rId6" tooltip="Whodunnit"/>
              </a:rPr>
              <a:t>whodunnits</a:t>
            </a:r>
            <a:r>
              <a:rPr lang="en-GB" dirty="0"/>
              <a:t>, and several authors excelled, after successfully leading their readers on the wrong track, in convincingly revealing to them the least likely suspect as the real villain of the story. What is more, they had a predilection for certain casts of characters and certain settings, with the secluded </a:t>
            </a:r>
            <a:r>
              <a:rPr lang="en-GB" dirty="0">
                <a:hlinkClick r:id="rId7" tooltip="English country house"/>
              </a:rPr>
              <a:t>English country house</a:t>
            </a:r>
            <a:r>
              <a:rPr lang="en-GB" dirty="0"/>
              <a:t> at the top of the list.</a:t>
            </a:r>
          </a:p>
          <a:p>
            <a:pPr marL="0" indent="0">
              <a:buNone/>
            </a:pPr>
            <a:r>
              <a:rPr lang="en-GB" dirty="0"/>
              <a:t>A typical plot of the Golden Age mystery followed these lines:</a:t>
            </a:r>
          </a:p>
          <a:p>
            <a:pPr marL="0" indent="0">
              <a:buNone/>
            </a:pPr>
            <a:r>
              <a:rPr lang="en-GB" dirty="0"/>
              <a:t>A body, preferably that of a stranger, is found in the library by a maid who has just come in to dust the furniture.</a:t>
            </a:r>
          </a:p>
          <a:p>
            <a:pPr marL="0" indent="0">
              <a:buNone/>
            </a:pPr>
            <a:r>
              <a:rPr lang="en-GB" dirty="0"/>
              <a:t>As it happens, a few guests have just arrived for a weekend in the country—people who may or may not know each other. They typically include such </a:t>
            </a:r>
            <a:r>
              <a:rPr lang="en-GB" dirty="0">
                <a:hlinkClick r:id="rId8" tooltip="Stock character"/>
              </a:rPr>
              <a:t>stock characters</a:t>
            </a:r>
            <a:r>
              <a:rPr lang="en-GB" dirty="0"/>
              <a:t> as a handsome young gentleman and his beautiful and rich fiancée, an actress with past glory and an alcoholic husband, a clumsy aspiring young author, a retired colonel, a quiet middle-aged man no one knows anything about who is supposedly the host's old friend, but behaves </a:t>
            </a:r>
            <a:r>
              <a:rPr lang="en-GB" dirty="0" err="1"/>
              <a:t>suspsiciously</a:t>
            </a:r>
            <a:r>
              <a:rPr lang="en-GB" dirty="0"/>
              <a:t> and a famous detective.</a:t>
            </a:r>
          </a:p>
          <a:p>
            <a:pPr marL="0" indent="0">
              <a:buNone/>
            </a:pPr>
            <a:r>
              <a:rPr lang="en-GB" dirty="0"/>
              <a:t>The police are either unavailable or incompetent to lead the investigation for the time being.</a:t>
            </a:r>
          </a:p>
          <a:p>
            <a:endParaRPr lang="en-GB" dirty="0"/>
          </a:p>
        </p:txBody>
      </p:sp>
    </p:spTree>
    <p:extLst>
      <p:ext uri="{BB962C8B-B14F-4D97-AF65-F5344CB8AC3E}">
        <p14:creationId xmlns:p14="http://schemas.microsoft.com/office/powerpoint/2010/main" val="4076687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1935" y="280086"/>
            <a:ext cx="11343503" cy="6301946"/>
          </a:xfrm>
        </p:spPr>
        <p:txBody>
          <a:bodyPr>
            <a:noAutofit/>
          </a:bodyPr>
          <a:lstStyle/>
          <a:p>
            <a:r>
              <a:rPr lang="en-GB" sz="3200" dirty="0"/>
              <a:t> </a:t>
            </a:r>
            <a:r>
              <a:rPr lang="en-GB" sz="3200" dirty="0" smtClean="0"/>
              <a:t>A reassessment </a:t>
            </a:r>
            <a:r>
              <a:rPr lang="en-GB" sz="3200" dirty="0"/>
              <a:t>of critical </a:t>
            </a:r>
            <a:r>
              <a:rPr lang="en-GB" sz="3200" dirty="0" smtClean="0"/>
              <a:t>ideals</a:t>
            </a:r>
            <a:br>
              <a:rPr lang="en-GB" sz="3200" dirty="0" smtClean="0"/>
            </a:br>
            <a:r>
              <a:rPr lang="en-GB" sz="3200" dirty="0"/>
              <a:t/>
            </a:r>
            <a:br>
              <a:rPr lang="en-GB" sz="3200" dirty="0"/>
            </a:br>
            <a:r>
              <a:rPr lang="en-GB" sz="3200" dirty="0"/>
              <a:t/>
            </a:r>
            <a:br>
              <a:rPr lang="en-GB" sz="3200" dirty="0"/>
            </a:br>
            <a:r>
              <a:rPr lang="en-GB" sz="3200" dirty="0" smtClean="0"/>
              <a:t>By the 1970’s attitudes were changing towards high art and low art. In </a:t>
            </a:r>
            <a:r>
              <a:rPr lang="en-GB" sz="3200" dirty="0"/>
              <a:t>the long run, the vast output of popular fiction could no longer be ignored, and literary critics—gradually, carefully and tentatively—started questioning and assessing the complete notion of the perceived gap between "high art" (or "serious literature") and "popular art" (in America often referred to as "pulp fiction", often verging on "smut and filth"). </a:t>
            </a:r>
            <a:r>
              <a:rPr lang="en-GB" sz="3200" dirty="0" smtClean="0"/>
              <a:t/>
            </a:r>
            <a:br>
              <a:rPr lang="en-GB" sz="3200" dirty="0" smtClean="0"/>
            </a:br>
            <a:r>
              <a:rPr lang="en-GB" sz="3200" dirty="0"/>
              <a:t/>
            </a:r>
            <a:br>
              <a:rPr lang="en-GB" sz="3200" dirty="0"/>
            </a:br>
            <a:r>
              <a:rPr lang="en-GB" sz="3200" dirty="0" smtClean="0"/>
              <a:t>One </a:t>
            </a:r>
            <a:r>
              <a:rPr lang="en-GB" sz="3200" dirty="0"/>
              <a:t>of the first scholars to do so was American critic </a:t>
            </a:r>
            <a:r>
              <a:rPr lang="en-GB" sz="3200" dirty="0">
                <a:hlinkClick r:id="rId2" tooltip="Leslie Fiedler"/>
              </a:rPr>
              <a:t>Leslie Fiedler</a:t>
            </a:r>
            <a:r>
              <a:rPr lang="en-GB" sz="3200" dirty="0"/>
              <a:t>. In his book </a:t>
            </a:r>
            <a:r>
              <a:rPr lang="en-GB" sz="3200" i="1" dirty="0"/>
              <a:t>Cross the Border—Close the Gap</a:t>
            </a:r>
            <a:r>
              <a:rPr lang="en-GB" sz="3200" dirty="0"/>
              <a:t> (1972), he advocates a thorough re-assessment of science fiction, the western, </a:t>
            </a:r>
            <a:r>
              <a:rPr lang="en-GB" sz="3200" dirty="0" smtClean="0"/>
              <a:t>and </a:t>
            </a:r>
            <a:r>
              <a:rPr lang="en-GB" sz="3200" dirty="0"/>
              <a:t>all the other subgenres that previously had not been considered as "high art", and their inclusion in the literary </a:t>
            </a:r>
            <a:r>
              <a:rPr lang="en-GB" sz="3200" dirty="0" smtClean="0">
                <a:hlinkClick r:id="rId3" tooltip="Canon (fiction)"/>
              </a:rPr>
              <a:t>canon</a:t>
            </a:r>
            <a:r>
              <a:rPr lang="en-GB" sz="3200" dirty="0"/>
              <a:t/>
            </a:r>
            <a:br>
              <a:rPr lang="en-GB" sz="3200" dirty="0"/>
            </a:br>
            <a:endParaRPr lang="en-GB" sz="3200" dirty="0"/>
          </a:p>
        </p:txBody>
      </p:sp>
    </p:spTree>
    <p:extLst>
      <p:ext uri="{BB962C8B-B14F-4D97-AF65-F5344CB8AC3E}">
        <p14:creationId xmlns:p14="http://schemas.microsoft.com/office/powerpoint/2010/main" val="1297453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2508" y="453082"/>
            <a:ext cx="10791568" cy="5519350"/>
          </a:xfrm>
        </p:spPr>
        <p:txBody>
          <a:bodyPr>
            <a:normAutofit/>
          </a:bodyPr>
          <a:lstStyle/>
          <a:p>
            <a:r>
              <a:rPr lang="en-GB" sz="2400" b="1" dirty="0" smtClean="0"/>
              <a:t>According </a:t>
            </a:r>
            <a:r>
              <a:rPr lang="en-GB" sz="2400" b="1" dirty="0"/>
              <a:t>to Fiedler, it was also up to the critics to reassess already existing literature</a:t>
            </a:r>
            <a:r>
              <a:rPr lang="en-GB" sz="2400" b="1" dirty="0" smtClean="0"/>
              <a:t>.</a:t>
            </a:r>
            <a:br>
              <a:rPr lang="en-GB" sz="2400" b="1" dirty="0" smtClean="0"/>
            </a:br>
            <a:r>
              <a:rPr lang="en-GB" sz="2400" b="1" dirty="0"/>
              <a:t/>
            </a:r>
            <a:br>
              <a:rPr lang="en-GB" sz="2400" b="1" dirty="0"/>
            </a:br>
            <a:r>
              <a:rPr lang="en-GB" sz="2400" b="1" dirty="0" smtClean="0"/>
              <a:t/>
            </a:r>
            <a:br>
              <a:rPr lang="en-GB" sz="2400" b="1" dirty="0" smtClean="0"/>
            </a:br>
            <a:r>
              <a:rPr lang="en-GB" sz="2400" b="1" dirty="0"/>
              <a:t/>
            </a:r>
            <a:br>
              <a:rPr lang="en-GB" sz="2400" b="1" dirty="0"/>
            </a:br>
            <a:r>
              <a:rPr lang="en-GB" sz="2400" b="1" dirty="0" smtClean="0"/>
              <a:t/>
            </a:r>
            <a:br>
              <a:rPr lang="en-GB" sz="2400" b="1" dirty="0" smtClean="0"/>
            </a:br>
            <a:r>
              <a:rPr lang="en-GB" sz="2400" b="1" dirty="0" smtClean="0"/>
              <a:t> </a:t>
            </a:r>
            <a:r>
              <a:rPr lang="en-GB" sz="2400" b="1" dirty="0"/>
              <a:t>In the case of U.S. crime fiction, writers that so far had been regarded as the authors of nothing but "pulp fiction"—</a:t>
            </a:r>
            <a:r>
              <a:rPr lang="en-GB" sz="2400" b="1" dirty="0">
                <a:hlinkClick r:id="rId2" tooltip="Raymond Chandler"/>
              </a:rPr>
              <a:t>Raymond Chandler</a:t>
            </a:r>
            <a:r>
              <a:rPr lang="en-GB" sz="2400" b="1" dirty="0"/>
              <a:t>, </a:t>
            </a:r>
            <a:r>
              <a:rPr lang="en-GB" sz="2400" b="1" dirty="0">
                <a:hlinkClick r:id="rId3" tooltip="Dashiell Hammett"/>
              </a:rPr>
              <a:t>Dashiell Hammett</a:t>
            </a:r>
            <a:r>
              <a:rPr lang="en-GB" sz="2400" b="1" dirty="0"/>
              <a:t>, </a:t>
            </a:r>
            <a:r>
              <a:rPr lang="en-GB" sz="2400" b="1" dirty="0">
                <a:hlinkClick r:id="rId4" tooltip="James M. Cain"/>
              </a:rPr>
              <a:t>James M. Cain</a:t>
            </a:r>
            <a:r>
              <a:rPr lang="en-GB" sz="2400" b="1" dirty="0"/>
              <a:t>, and others—were gradually seen in a new light. </a:t>
            </a: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
            </a:r>
            <a:br>
              <a:rPr lang="en-GB" sz="2400" b="1" dirty="0" smtClean="0"/>
            </a:br>
            <a:r>
              <a:rPr lang="en-GB" sz="2400" b="1" dirty="0" smtClean="0"/>
              <a:t>Today</a:t>
            </a:r>
            <a:r>
              <a:rPr lang="en-GB" sz="2400" b="1" dirty="0"/>
              <a:t>, Chandler's creation, private eye </a:t>
            </a:r>
            <a:r>
              <a:rPr lang="en-GB" sz="2400" b="1" dirty="0">
                <a:hlinkClick r:id="rId5" tooltip="Philip Marlowe"/>
              </a:rPr>
              <a:t>Philip Marlowe</a:t>
            </a:r>
            <a:r>
              <a:rPr lang="en-GB" sz="2400" b="1" dirty="0"/>
              <a:t>—who appears, for example, in his novels </a:t>
            </a:r>
            <a:r>
              <a:rPr lang="en-GB" sz="2400" b="1" i="1" dirty="0">
                <a:hlinkClick r:id="rId6" tooltip="The Big Sleep"/>
              </a:rPr>
              <a:t>The Big Sleep</a:t>
            </a:r>
            <a:r>
              <a:rPr lang="en-GB" sz="2400" b="1" dirty="0"/>
              <a:t> (1939) and </a:t>
            </a:r>
            <a:r>
              <a:rPr lang="en-GB" sz="2400" b="1" i="1" dirty="0">
                <a:hlinkClick r:id="rId7" tooltip="Farewell, My Lovely"/>
              </a:rPr>
              <a:t>Farewell, My Lovely</a:t>
            </a:r>
            <a:r>
              <a:rPr lang="en-GB" sz="2400" b="1" dirty="0"/>
              <a:t> (1940)—has achieved cult status and has also been made the topic of literary seminars at universities round the world, whereas on first publication Chandler's novels were seen as little more than cheap entertainment for the uneducated masses.</a:t>
            </a:r>
          </a:p>
        </p:txBody>
      </p:sp>
    </p:spTree>
    <p:extLst>
      <p:ext uri="{BB962C8B-B14F-4D97-AF65-F5344CB8AC3E}">
        <p14:creationId xmlns:p14="http://schemas.microsoft.com/office/powerpoint/2010/main" val="3510844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6561" y="411892"/>
            <a:ext cx="11541211" cy="6046573"/>
          </a:xfrm>
        </p:spPr>
        <p:txBody>
          <a:bodyPr>
            <a:normAutofit fontScale="90000"/>
          </a:bodyPr>
          <a:lstStyle/>
          <a:p>
            <a:r>
              <a:rPr lang="en-GB" sz="3600" b="1" dirty="0">
                <a:effectLst>
                  <a:outerShdw blurRad="38100" dist="38100" dir="2700000" algn="tl">
                    <a:srgbClr val="000000">
                      <a:alpha val="43137"/>
                    </a:srgbClr>
                  </a:outerShdw>
                </a:effectLst>
              </a:rPr>
              <a:t>Hard boiled American crime fiction </a:t>
            </a:r>
            <a:r>
              <a:rPr lang="en-GB" sz="3600" b="1" dirty="0" smtClean="0">
                <a:effectLst>
                  <a:outerShdw blurRad="38100" dist="38100" dir="2700000" algn="tl">
                    <a:srgbClr val="000000">
                      <a:alpha val="43137"/>
                    </a:srgbClr>
                  </a:outerShdw>
                </a:effectLst>
              </a:rPr>
              <a:t>writing</a:t>
            </a:r>
            <a:br>
              <a:rPr lang="en-GB" sz="3600" b="1" dirty="0" smtClean="0">
                <a:effectLst>
                  <a:outerShdw blurRad="38100" dist="38100" dir="2700000" algn="tl">
                    <a:srgbClr val="000000">
                      <a:alpha val="43137"/>
                    </a:srgbClr>
                  </a:outerShdw>
                </a:effectLst>
              </a:rPr>
            </a:br>
            <a:r>
              <a:rPr lang="en-GB" sz="2400" b="1" dirty="0"/>
              <a:t/>
            </a:r>
            <a:br>
              <a:rPr lang="en-GB" sz="2400" b="1" dirty="0"/>
            </a:br>
            <a:r>
              <a:rPr lang="en-GB" sz="2400" dirty="0"/>
              <a:t>A U.S. reaction, to the </a:t>
            </a:r>
            <a:r>
              <a:rPr lang="en-GB" sz="2400" dirty="0" smtClean="0"/>
              <a:t>cosy </a:t>
            </a:r>
            <a:r>
              <a:rPr lang="en-GB" sz="2400" dirty="0"/>
              <a:t>conventionality of British murder mysteries, was the American </a:t>
            </a:r>
            <a:r>
              <a:rPr lang="en-GB" sz="2400" dirty="0">
                <a:hlinkClick r:id="rId2" tooltip="Hardboiled"/>
              </a:rPr>
              <a:t>hard-boiled</a:t>
            </a:r>
            <a:r>
              <a:rPr lang="en-GB" sz="2400" dirty="0"/>
              <a:t> school of crime writing (certain works in the field are also referred to as </a:t>
            </a:r>
            <a:r>
              <a:rPr lang="en-GB" sz="2400" dirty="0">
                <a:hlinkClick r:id="rId3" tooltip="Noir fiction"/>
              </a:rPr>
              <a:t>noir fiction</a:t>
            </a:r>
            <a:r>
              <a:rPr lang="en-GB" sz="2400" dirty="0"/>
              <a:t>). Writers like </a:t>
            </a:r>
            <a:r>
              <a:rPr lang="en-GB" sz="2400" dirty="0">
                <a:hlinkClick r:id="rId4" tooltip="Dashiell Hammett"/>
              </a:rPr>
              <a:t>Dashiell Hammett</a:t>
            </a:r>
            <a:r>
              <a:rPr lang="en-GB" sz="2400" dirty="0"/>
              <a:t> (1894–1961), </a:t>
            </a:r>
            <a:r>
              <a:rPr lang="en-GB" sz="2400" dirty="0">
                <a:hlinkClick r:id="rId5" tooltip="Raymond Chandler"/>
              </a:rPr>
              <a:t>Raymond Chandler</a:t>
            </a:r>
            <a:r>
              <a:rPr lang="en-GB" sz="2400" dirty="0"/>
              <a:t> (1888–1959), </a:t>
            </a:r>
            <a:r>
              <a:rPr lang="en-GB" sz="2400" dirty="0">
                <a:hlinkClick r:id="rId6" tooltip="Jonathan Latimer"/>
              </a:rPr>
              <a:t>Jonathan Latimer</a:t>
            </a:r>
            <a:r>
              <a:rPr lang="en-GB" sz="2400" dirty="0"/>
              <a:t> (1906–1983), </a:t>
            </a:r>
            <a:r>
              <a:rPr lang="en-GB" sz="2400" dirty="0">
                <a:hlinkClick r:id="rId7" tooltip="Mickey Spillane"/>
              </a:rPr>
              <a:t>Mickey Spillane</a:t>
            </a:r>
            <a:r>
              <a:rPr lang="en-GB" sz="2400" dirty="0"/>
              <a:t> (1918–2006), and many others decided on an altogether different, innovative approach to crime fiction.</a:t>
            </a:r>
            <a:br>
              <a:rPr lang="en-GB" sz="2400" dirty="0"/>
            </a:br>
            <a:r>
              <a:rPr lang="en-GB" sz="2400" dirty="0"/>
              <a:t>This created whole new stereotypes of crime fiction writing. The typical American investigator in these novels, was </a:t>
            </a:r>
            <a:r>
              <a:rPr lang="en-GB" sz="2400" dirty="0" err="1"/>
              <a:t>modeled</a:t>
            </a:r>
            <a:r>
              <a:rPr lang="en-GB" sz="2400" dirty="0"/>
              <a:t> thus:</a:t>
            </a:r>
            <a:br>
              <a:rPr lang="en-GB" sz="2400" dirty="0"/>
            </a:br>
            <a:r>
              <a:rPr lang="en-GB" sz="2400" b="1" dirty="0"/>
              <a:t>He works alone. He is between 35 and 45 years or so, and both a loner and a tough guy. His usual diet consists of fried eggs, black coffee and </a:t>
            </a:r>
            <a:r>
              <a:rPr lang="en-GB" sz="2400" b="1" dirty="0">
                <a:hlinkClick r:id="rId8" tooltip="Cigarette"/>
              </a:rPr>
              <a:t>cigarettes</a:t>
            </a:r>
            <a:r>
              <a:rPr lang="en-GB" sz="2400" b="1" dirty="0"/>
              <a:t>. He hangs out at shady all-night bars. He is a heavy drinker but always aware of his surroundings and able to fight back when attacked. He always "wears" a gun. He shoots criminals or takes a beating if it helps him solve a case. He is always poor. Cases that at first seem straightforward, often turn out to be quite complicated, forcing him to embark on an </a:t>
            </a:r>
            <a:r>
              <a:rPr lang="en-GB" sz="2400" b="1" dirty="0">
                <a:hlinkClick r:id="rId9" tooltip="Odyssey"/>
              </a:rPr>
              <a:t>odyssey</a:t>
            </a:r>
            <a:r>
              <a:rPr lang="en-GB" sz="2400" b="1" dirty="0"/>
              <a:t> through the urban landscape. He is involved with organized crime and other lowlifes on the "mean streets" of, preferably </a:t>
            </a:r>
            <a:r>
              <a:rPr lang="en-GB" sz="2400" b="1" dirty="0">
                <a:hlinkClick r:id="rId10" tooltip="Los Angeles"/>
              </a:rPr>
              <a:t>Los Angeles</a:t>
            </a:r>
            <a:r>
              <a:rPr lang="en-GB" sz="2400" b="1" dirty="0"/>
              <a:t>, </a:t>
            </a:r>
            <a:r>
              <a:rPr lang="en-GB" sz="2400" b="1" dirty="0">
                <a:hlinkClick r:id="rId11" tooltip="San Francisco"/>
              </a:rPr>
              <a:t>San Francisco</a:t>
            </a:r>
            <a:r>
              <a:rPr lang="en-GB" sz="2400" b="1" dirty="0"/>
              <a:t>, </a:t>
            </a:r>
            <a:r>
              <a:rPr lang="en-GB" sz="2400" b="1" dirty="0">
                <a:hlinkClick r:id="rId12" tooltip="New York City"/>
              </a:rPr>
              <a:t>New York</a:t>
            </a:r>
            <a:r>
              <a:rPr lang="en-GB" sz="2400" b="1" dirty="0"/>
              <a:t>, or </a:t>
            </a:r>
            <a:r>
              <a:rPr lang="en-GB" sz="2400" b="1" dirty="0">
                <a:hlinkClick r:id="rId13" tooltip="Chicago"/>
              </a:rPr>
              <a:t>Chicago</a:t>
            </a:r>
            <a:r>
              <a:rPr lang="en-GB" sz="2400" b="1" dirty="0"/>
              <a:t>. A hard-boiled private eye has an ambivalent attitude towards the police. It is his ambition to save America and rid it of its mean elements all by himself.</a:t>
            </a:r>
            <a:br>
              <a:rPr lang="en-GB" sz="2400" b="1" dirty="0"/>
            </a:br>
            <a:endParaRPr lang="en-GB" sz="2400" b="1" dirty="0"/>
          </a:p>
        </p:txBody>
      </p:sp>
    </p:spTree>
    <p:extLst>
      <p:ext uri="{BB962C8B-B14F-4D97-AF65-F5344CB8AC3E}">
        <p14:creationId xmlns:p14="http://schemas.microsoft.com/office/powerpoint/2010/main" val="3342089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1319"/>
            <a:ext cx="10515600" cy="5715644"/>
          </a:xfrm>
        </p:spPr>
        <p:txBody>
          <a:bodyPr>
            <a:normAutofit fontScale="92500"/>
          </a:bodyPr>
          <a:lstStyle/>
          <a:p>
            <a:pPr marL="0" indent="0" algn="ctr">
              <a:buNone/>
            </a:pPr>
            <a:r>
              <a:rPr lang="en-GB" sz="3500" b="1" dirty="0">
                <a:solidFill>
                  <a:srgbClr val="FF0000"/>
                </a:solidFill>
                <a:effectLst>
                  <a:outerShdw blurRad="38100" dist="38100" dir="2700000" algn="tl">
                    <a:srgbClr val="000000">
                      <a:alpha val="43137"/>
                    </a:srgbClr>
                  </a:outerShdw>
                </a:effectLst>
              </a:rPr>
              <a:t>Modern crime </a:t>
            </a:r>
            <a:r>
              <a:rPr lang="en-GB" sz="3500" b="1" dirty="0" smtClean="0">
                <a:solidFill>
                  <a:srgbClr val="FF0000"/>
                </a:solidFill>
                <a:effectLst>
                  <a:outerShdw blurRad="38100" dist="38100" dir="2700000" algn="tl">
                    <a:srgbClr val="000000">
                      <a:alpha val="43137"/>
                    </a:srgbClr>
                  </a:outerShdw>
                </a:effectLst>
              </a:rPr>
              <a:t>writing</a:t>
            </a:r>
            <a:endParaRPr lang="en-GB" sz="3500" b="1" dirty="0">
              <a:solidFill>
                <a:srgbClr val="FF0000"/>
              </a:solidFill>
              <a:effectLst>
                <a:outerShdw blurRad="38100" dist="38100" dir="2700000" algn="tl">
                  <a:srgbClr val="000000">
                    <a:alpha val="43137"/>
                  </a:srgbClr>
                </a:outerShdw>
              </a:effectLst>
            </a:endParaRPr>
          </a:p>
          <a:p>
            <a:pPr marL="0" indent="0">
              <a:buNone/>
            </a:pPr>
            <a:r>
              <a:rPr lang="en-GB" b="1" u="sng" dirty="0">
                <a:effectLst>
                  <a:outerShdw blurRad="38100" dist="38100" dir="2700000" algn="tl">
                    <a:srgbClr val="000000">
                      <a:alpha val="43137"/>
                    </a:srgbClr>
                  </a:outerShdw>
                </a:effectLst>
              </a:rPr>
              <a:t>A shift from plot-driven themes to character </a:t>
            </a:r>
            <a:r>
              <a:rPr lang="en-GB" b="1" u="sng" dirty="0" smtClean="0">
                <a:effectLst>
                  <a:outerShdw blurRad="38100" dist="38100" dir="2700000" algn="tl">
                    <a:srgbClr val="000000">
                      <a:alpha val="43137"/>
                    </a:srgbClr>
                  </a:outerShdw>
                </a:effectLst>
              </a:rPr>
              <a:t>analysis</a:t>
            </a:r>
          </a:p>
          <a:p>
            <a:pPr marL="0" indent="0">
              <a:buNone/>
            </a:pPr>
            <a:r>
              <a:rPr lang="en-GB" b="1" dirty="0" smtClean="0"/>
              <a:t>Over</a:t>
            </a:r>
            <a:r>
              <a:rPr lang="en-GB" dirty="0" smtClean="0"/>
              <a:t> </a:t>
            </a:r>
            <a:r>
              <a:rPr lang="en-GB" dirty="0"/>
              <a:t>the decades, the detective story metamorphosed into the crime </a:t>
            </a:r>
            <a:r>
              <a:rPr lang="en-GB" dirty="0" smtClean="0"/>
              <a:t>novel.</a:t>
            </a:r>
          </a:p>
          <a:p>
            <a:pPr marL="0" indent="0">
              <a:buNone/>
            </a:pPr>
            <a:r>
              <a:rPr lang="en-GB" dirty="0" smtClean="0"/>
              <a:t>Starting </a:t>
            </a:r>
            <a:r>
              <a:rPr lang="en-GB" dirty="0"/>
              <a:t>with writers like </a:t>
            </a:r>
            <a:r>
              <a:rPr lang="en-GB" dirty="0">
                <a:hlinkClick r:id="rId2" tooltip="Francis Iles"/>
              </a:rPr>
              <a:t>Francis Iles</a:t>
            </a:r>
            <a:r>
              <a:rPr lang="en-GB" dirty="0"/>
              <a:t>, who has been described as "the father of the </a:t>
            </a:r>
            <a:r>
              <a:rPr lang="en-GB" dirty="0">
                <a:hlinkClick r:id="rId3" tooltip="Psychological suspense novel"/>
              </a:rPr>
              <a:t>psychological suspense novel</a:t>
            </a:r>
            <a:r>
              <a:rPr lang="en-GB" dirty="0"/>
              <a:t> as we know it today," more and more authors laid the emphasis on character rather than plot. Up to the present, lots of authors have tried their hand at writing novels where the identity of the criminal is known to the reader right from the start. The suspense is created by the author having the reader share the perpetrator's thoughts—up to a point, that is—and having them guess what is going to happen next (for example, another murder, or a potential victim making a fatal mistake), and if the criminal will be brought to justice in the end</a:t>
            </a:r>
            <a:r>
              <a:rPr lang="en-GB" dirty="0" smtClean="0"/>
              <a:t>.</a:t>
            </a:r>
          </a:p>
          <a:p>
            <a:pPr marL="0" indent="0">
              <a:buNone/>
            </a:pPr>
            <a:r>
              <a:rPr lang="en-GB" dirty="0" smtClean="0"/>
              <a:t> </a:t>
            </a:r>
            <a:endParaRPr lang="en-GB" dirty="0"/>
          </a:p>
        </p:txBody>
      </p:sp>
    </p:spTree>
    <p:extLst>
      <p:ext uri="{BB962C8B-B14F-4D97-AF65-F5344CB8AC3E}">
        <p14:creationId xmlns:p14="http://schemas.microsoft.com/office/powerpoint/2010/main" val="1911817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199" y="214184"/>
            <a:ext cx="9786551" cy="6260757"/>
          </a:xfrm>
          <a:prstGeom prst="rect">
            <a:avLst/>
          </a:prstGeom>
        </p:spPr>
      </p:pic>
    </p:spTree>
    <p:extLst>
      <p:ext uri="{BB962C8B-B14F-4D97-AF65-F5344CB8AC3E}">
        <p14:creationId xmlns:p14="http://schemas.microsoft.com/office/powerpoint/2010/main" val="82901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145</Words>
  <Application>Microsoft Office PowerPoint</Application>
  <PresentationFormat>Widescreen</PresentationFormat>
  <Paragraphs>17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Attitudes to the Crime Genre</vt:lpstr>
      <vt:lpstr>The discrepancy between taste and acclaim  Attitudes to Crime fiction   Up to the 1960s or so, reading the paperback edition of a crime novel was usually considered a cheap thrill—with the word "cheap" used in both meanings: "inexpensive" and "of minor quality". The educated and civilized world was often interested, at least ostensibly, in the "high art" categorised by classical music, paintings by renowned artists, famous literature and plays like those of William Shakespeare.    The term "popular art" referred to folk music, jazz, or rock 'n' roll, photography, the design of everyday objects, comics, science fiction, detective stories or erotic fiction (the latter circulating in private prints only to beat the censor), to quote a few examples. </vt:lpstr>
      <vt:lpstr>The idea of a "main stream" of literary output suggested that any book deviating, in either content or form or both, from the established norm of "high art" was "cheap", and anyone interested in popular culture was uneducated and unsophisticated and most probably originated in a lower socio-economic division of the contextual society. The universities and the other institutions of higher learning also looked down on artists producing "popular art" and categorically refused to critically assess it.    This often did not correlate with the immense popularity of popular art on both sides of the Atlantic, sometimes due to sensationalism. For example, the British had been fascinated by Edgar Wallace's (1875–1932) crime novels ever since the author set up a competition offering a reward to any reader who could figure out and describe just how the murder in his first book, The Four Just Men (1906), was committed. </vt:lpstr>
      <vt:lpstr>PowerPoint Presentation</vt:lpstr>
      <vt:lpstr> A reassessment of critical ideals   By the 1970’s attitudes were changing towards high art and low art. In the long run, the vast output of popular fiction could no longer be ignored, and literary critics—gradually, carefully and tentatively—started questioning and assessing the complete notion of the perceived gap between "high art" (or "serious literature") and "popular art" (in America often referred to as "pulp fiction", often verging on "smut and filth").   One of the first scholars to do so was American critic Leslie Fiedler. In his book Cross the Border—Close the Gap (1972), he advocates a thorough re-assessment of science fiction, the western, and all the other subgenres that previously had not been considered as "high art", and their inclusion in the literary canon </vt:lpstr>
      <vt:lpstr>According to Fiedler, it was also up to the critics to reassess already existing literature.      In the case of U.S. crime fiction, writers that so far had been regarded as the authors of nothing but "pulp fiction"—Raymond Chandler, Dashiell Hammett, James M. Cain, and others—were gradually seen in a new light.     Today, Chandler's creation, private eye Philip Marlowe—who appears, for example, in his novels The Big Sleep (1939) and Farewell, My Lovely (1940)—has achieved cult status and has also been made the topic of literary seminars at universities round the world, whereas on first publication Chandler's novels were seen as little more than cheap entertainment for the uneducated masses.</vt:lpstr>
      <vt:lpstr>Hard boiled American crime fiction writing  A U.S. reaction, to the cosy conventionality of British murder mysteries, was the American hard-boiled school of crime writing (certain works in the field are also referred to as noir fiction). Writers like Dashiell Hammett (1894–1961), Raymond Chandler (1888–1959), Jonathan Latimer (1906–1983), Mickey Spillane (1918–2006), and many others decided on an altogether different, innovative approach to crime fiction. This created whole new stereotypes of crime fiction writing. The typical American investigator in these novels, was modeled thus: He works alone. He is between 35 and 45 years or so, and both a loner and a tough guy. His usual diet consists of fried eggs, black coffee and cigarettes. He hangs out at shady all-night bars. He is a heavy drinker but always aware of his surroundings and able to fight back when attacked. He always "wears" a gun. He shoots criminals or takes a beating if it helps him solve a case. He is always poor. Cases that at first seem straightforward, often turn out to be quite complicated, forcing him to embark on an odyssey through the urban landscape. He is involved with organized crime and other lowlifes on the "mean streets" of, preferably Los Angeles, San Francisco, New York, or Chicago. A hard-boiled private eye has an ambivalent attitude towards the police. It is his ambition to save America and rid it of its mean elements all by himself. </vt:lpstr>
      <vt:lpstr>PowerPoint Presentation</vt:lpstr>
      <vt:lpstr>PowerPoint Presentation</vt:lpstr>
      <vt:lpstr>PowerPoint Presentation</vt:lpstr>
      <vt:lpstr>PowerPoint Presentation</vt:lpstr>
    </vt:vector>
  </TitlesOfParts>
  <Company>Barton Court Grammar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Attitudes to the Crime Genre</dc:title>
  <dc:creator>N Hodgkins</dc:creator>
  <cp:lastModifiedBy>N Hodgkins</cp:lastModifiedBy>
  <cp:revision>10</cp:revision>
  <dcterms:created xsi:type="dcterms:W3CDTF">2015-06-24T13:29:03Z</dcterms:created>
  <dcterms:modified xsi:type="dcterms:W3CDTF">2015-06-24T14:07:57Z</dcterms:modified>
</cp:coreProperties>
</file>