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0"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FDF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630" autoAdjust="0"/>
    <p:restoredTop sz="94660"/>
  </p:normalViewPr>
  <p:slideViewPr>
    <p:cSldViewPr snapToGrid="0">
      <p:cViewPr varScale="1">
        <p:scale>
          <a:sx n="116" d="100"/>
          <a:sy n="116" d="100"/>
        </p:scale>
        <p:origin x="70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DB0041E-0517-4127-B793-F57B49FE32FE}" type="datetimeFigureOut">
              <a:rPr lang="en-GB" smtClean="0"/>
              <a:t>06/02/2017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B1C93E-6412-4548-AF8C-819FB3C7EA70}" type="slidenum">
              <a:rPr lang="en-GB" smtClean="0"/>
              <a:t>‹#›</a:t>
            </a:fld>
            <a:endParaRPr lang="en-GB"/>
          </a:p>
        </p:txBody>
      </p:sp>
    </p:spTree>
    <p:extLst>
      <p:ext uri="{BB962C8B-B14F-4D97-AF65-F5344CB8AC3E}">
        <p14:creationId xmlns:p14="http://schemas.microsoft.com/office/powerpoint/2010/main" val="6816644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DB0041E-0517-4127-B793-F57B49FE32FE}" type="datetimeFigureOut">
              <a:rPr lang="en-GB" smtClean="0"/>
              <a:t>06/02/2017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B1C93E-6412-4548-AF8C-819FB3C7EA70}" type="slidenum">
              <a:rPr lang="en-GB" smtClean="0"/>
              <a:t>‹#›</a:t>
            </a:fld>
            <a:endParaRPr lang="en-GB"/>
          </a:p>
        </p:txBody>
      </p:sp>
    </p:spTree>
    <p:extLst>
      <p:ext uri="{BB962C8B-B14F-4D97-AF65-F5344CB8AC3E}">
        <p14:creationId xmlns:p14="http://schemas.microsoft.com/office/powerpoint/2010/main" val="20314566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DB0041E-0517-4127-B793-F57B49FE32FE}" type="datetimeFigureOut">
              <a:rPr lang="en-GB" smtClean="0"/>
              <a:t>06/02/2017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B1C93E-6412-4548-AF8C-819FB3C7EA70}"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809412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DB0041E-0517-4127-B793-F57B49FE32FE}" type="datetimeFigureOut">
              <a:rPr lang="en-GB" smtClean="0"/>
              <a:t>06/02/2017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B1C93E-6412-4548-AF8C-819FB3C7EA70}" type="slidenum">
              <a:rPr lang="en-GB" smtClean="0"/>
              <a:t>‹#›</a:t>
            </a:fld>
            <a:endParaRPr lang="en-GB"/>
          </a:p>
        </p:txBody>
      </p:sp>
    </p:spTree>
    <p:extLst>
      <p:ext uri="{BB962C8B-B14F-4D97-AF65-F5344CB8AC3E}">
        <p14:creationId xmlns:p14="http://schemas.microsoft.com/office/powerpoint/2010/main" val="11936292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DB0041E-0517-4127-B793-F57B49FE32FE}" type="datetimeFigureOut">
              <a:rPr lang="en-GB" smtClean="0"/>
              <a:t>06/02/2017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B1C93E-6412-4548-AF8C-819FB3C7EA70}"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888048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DB0041E-0517-4127-B793-F57B49FE32FE}" type="datetimeFigureOut">
              <a:rPr lang="en-GB" smtClean="0"/>
              <a:t>06/02/2017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B1C93E-6412-4548-AF8C-819FB3C7EA70}" type="slidenum">
              <a:rPr lang="en-GB" smtClean="0"/>
              <a:t>‹#›</a:t>
            </a:fld>
            <a:endParaRPr lang="en-GB"/>
          </a:p>
        </p:txBody>
      </p:sp>
    </p:spTree>
    <p:extLst>
      <p:ext uri="{BB962C8B-B14F-4D97-AF65-F5344CB8AC3E}">
        <p14:creationId xmlns:p14="http://schemas.microsoft.com/office/powerpoint/2010/main" val="12933574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DB0041E-0517-4127-B793-F57B49FE32FE}" type="datetimeFigureOut">
              <a:rPr lang="en-GB" smtClean="0"/>
              <a:t>06/02/2017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B1C93E-6412-4548-AF8C-819FB3C7EA70}" type="slidenum">
              <a:rPr lang="en-GB" smtClean="0"/>
              <a:t>‹#›</a:t>
            </a:fld>
            <a:endParaRPr lang="en-GB"/>
          </a:p>
        </p:txBody>
      </p:sp>
    </p:spTree>
    <p:extLst>
      <p:ext uri="{BB962C8B-B14F-4D97-AF65-F5344CB8AC3E}">
        <p14:creationId xmlns:p14="http://schemas.microsoft.com/office/powerpoint/2010/main" val="13771102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DB0041E-0517-4127-B793-F57B49FE32FE}" type="datetimeFigureOut">
              <a:rPr lang="en-GB" smtClean="0"/>
              <a:t>06/02/2017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B1C93E-6412-4548-AF8C-819FB3C7EA70}" type="slidenum">
              <a:rPr lang="en-GB" smtClean="0"/>
              <a:t>‹#›</a:t>
            </a:fld>
            <a:endParaRPr lang="en-GB"/>
          </a:p>
        </p:txBody>
      </p:sp>
    </p:spTree>
    <p:extLst>
      <p:ext uri="{BB962C8B-B14F-4D97-AF65-F5344CB8AC3E}">
        <p14:creationId xmlns:p14="http://schemas.microsoft.com/office/powerpoint/2010/main" val="2371466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DB0041E-0517-4127-B793-F57B49FE32FE}" type="datetimeFigureOut">
              <a:rPr lang="en-GB" smtClean="0"/>
              <a:t>06/02/2017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B1C93E-6412-4548-AF8C-819FB3C7EA70}" type="slidenum">
              <a:rPr lang="en-GB" smtClean="0"/>
              <a:t>‹#›</a:t>
            </a:fld>
            <a:endParaRPr lang="en-GB"/>
          </a:p>
        </p:txBody>
      </p:sp>
    </p:spTree>
    <p:extLst>
      <p:ext uri="{BB962C8B-B14F-4D97-AF65-F5344CB8AC3E}">
        <p14:creationId xmlns:p14="http://schemas.microsoft.com/office/powerpoint/2010/main" val="28853919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DB0041E-0517-4127-B793-F57B49FE32FE}" type="datetimeFigureOut">
              <a:rPr lang="en-GB" smtClean="0"/>
              <a:t>06/02/2017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B1C93E-6412-4548-AF8C-819FB3C7EA70}" type="slidenum">
              <a:rPr lang="en-GB" smtClean="0"/>
              <a:t>‹#›</a:t>
            </a:fld>
            <a:endParaRPr lang="en-GB"/>
          </a:p>
        </p:txBody>
      </p:sp>
    </p:spTree>
    <p:extLst>
      <p:ext uri="{BB962C8B-B14F-4D97-AF65-F5344CB8AC3E}">
        <p14:creationId xmlns:p14="http://schemas.microsoft.com/office/powerpoint/2010/main" val="34118882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DB0041E-0517-4127-B793-F57B49FE32FE}" type="datetimeFigureOut">
              <a:rPr lang="en-GB" smtClean="0"/>
              <a:t>06/02/2017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EB1C93E-6412-4548-AF8C-819FB3C7EA70}" type="slidenum">
              <a:rPr lang="en-GB" smtClean="0"/>
              <a:t>‹#›</a:t>
            </a:fld>
            <a:endParaRPr lang="en-GB"/>
          </a:p>
        </p:txBody>
      </p:sp>
    </p:spTree>
    <p:extLst>
      <p:ext uri="{BB962C8B-B14F-4D97-AF65-F5344CB8AC3E}">
        <p14:creationId xmlns:p14="http://schemas.microsoft.com/office/powerpoint/2010/main" val="25782669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DB0041E-0517-4127-B793-F57B49FE32FE}" type="datetimeFigureOut">
              <a:rPr lang="en-GB" smtClean="0"/>
              <a:t>06/02/2017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EB1C93E-6412-4548-AF8C-819FB3C7EA70}" type="slidenum">
              <a:rPr lang="en-GB" smtClean="0"/>
              <a:t>‹#›</a:t>
            </a:fld>
            <a:endParaRPr lang="en-GB"/>
          </a:p>
        </p:txBody>
      </p:sp>
    </p:spTree>
    <p:extLst>
      <p:ext uri="{BB962C8B-B14F-4D97-AF65-F5344CB8AC3E}">
        <p14:creationId xmlns:p14="http://schemas.microsoft.com/office/powerpoint/2010/main" val="40483769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DB0041E-0517-4127-B793-F57B49FE32FE}" type="datetimeFigureOut">
              <a:rPr lang="en-GB" smtClean="0"/>
              <a:t>06/02/2017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EB1C93E-6412-4548-AF8C-819FB3C7EA70}" type="slidenum">
              <a:rPr lang="en-GB" smtClean="0"/>
              <a:t>‹#›</a:t>
            </a:fld>
            <a:endParaRPr lang="en-GB"/>
          </a:p>
        </p:txBody>
      </p:sp>
    </p:spTree>
    <p:extLst>
      <p:ext uri="{BB962C8B-B14F-4D97-AF65-F5344CB8AC3E}">
        <p14:creationId xmlns:p14="http://schemas.microsoft.com/office/powerpoint/2010/main" val="1301744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B0041E-0517-4127-B793-F57B49FE32FE}" type="datetimeFigureOut">
              <a:rPr lang="en-GB" smtClean="0"/>
              <a:t>06/02/2017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EB1C93E-6412-4548-AF8C-819FB3C7EA70}" type="slidenum">
              <a:rPr lang="en-GB" smtClean="0"/>
              <a:t>‹#›</a:t>
            </a:fld>
            <a:endParaRPr lang="en-GB"/>
          </a:p>
        </p:txBody>
      </p:sp>
    </p:spTree>
    <p:extLst>
      <p:ext uri="{BB962C8B-B14F-4D97-AF65-F5344CB8AC3E}">
        <p14:creationId xmlns:p14="http://schemas.microsoft.com/office/powerpoint/2010/main" val="40398615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DB0041E-0517-4127-B793-F57B49FE32FE}" type="datetimeFigureOut">
              <a:rPr lang="en-GB" smtClean="0"/>
              <a:t>06/02/2017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EB1C93E-6412-4548-AF8C-819FB3C7EA70}" type="slidenum">
              <a:rPr lang="en-GB" smtClean="0"/>
              <a:t>‹#›</a:t>
            </a:fld>
            <a:endParaRPr lang="en-GB"/>
          </a:p>
        </p:txBody>
      </p:sp>
    </p:spTree>
    <p:extLst>
      <p:ext uri="{BB962C8B-B14F-4D97-AF65-F5344CB8AC3E}">
        <p14:creationId xmlns:p14="http://schemas.microsoft.com/office/powerpoint/2010/main" val="209947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DB0041E-0517-4127-B793-F57B49FE32FE}" type="datetimeFigureOut">
              <a:rPr lang="en-GB" smtClean="0"/>
              <a:t>06/02/2017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EB1C93E-6412-4548-AF8C-819FB3C7EA70}" type="slidenum">
              <a:rPr lang="en-GB" smtClean="0"/>
              <a:t>‹#›</a:t>
            </a:fld>
            <a:endParaRPr lang="en-GB"/>
          </a:p>
        </p:txBody>
      </p:sp>
    </p:spTree>
    <p:extLst>
      <p:ext uri="{BB962C8B-B14F-4D97-AF65-F5344CB8AC3E}">
        <p14:creationId xmlns:p14="http://schemas.microsoft.com/office/powerpoint/2010/main" val="13603293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B0041E-0517-4127-B793-F57B49FE32FE}" type="datetimeFigureOut">
              <a:rPr lang="en-GB" smtClean="0"/>
              <a:t>06/02/2017</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5EB1C93E-6412-4548-AF8C-819FB3C7EA70}" type="slidenum">
              <a:rPr lang="en-GB" smtClean="0"/>
              <a:t>‹#›</a:t>
            </a:fld>
            <a:endParaRPr lang="en-GB"/>
          </a:p>
        </p:txBody>
      </p:sp>
    </p:spTree>
    <p:extLst>
      <p:ext uri="{BB962C8B-B14F-4D97-AF65-F5344CB8AC3E}">
        <p14:creationId xmlns:p14="http://schemas.microsoft.com/office/powerpoint/2010/main" val="1877783686"/>
      </p:ext>
    </p:extLst>
  </p:cSld>
  <p:clrMap bg1="lt1" tx1="dk1" bg2="lt2" tx2="dk2" accent1="accent1" accent2="accent2" accent3="accent3" accent4="accent4" accent5="accent5" accent6="accent6" hlink="hlink" folHlink="folHlink"/>
  <p:sldLayoutIdLst>
    <p:sldLayoutId id="2147483871" r:id="rId1"/>
    <p:sldLayoutId id="2147483872" r:id="rId2"/>
    <p:sldLayoutId id="2147483873" r:id="rId3"/>
    <p:sldLayoutId id="2147483874" r:id="rId4"/>
    <p:sldLayoutId id="2147483875" r:id="rId5"/>
    <p:sldLayoutId id="2147483876" r:id="rId6"/>
    <p:sldLayoutId id="2147483877" r:id="rId7"/>
    <p:sldLayoutId id="2147483878" r:id="rId8"/>
    <p:sldLayoutId id="2147483879" r:id="rId9"/>
    <p:sldLayoutId id="2147483880" r:id="rId10"/>
    <p:sldLayoutId id="2147483881" r:id="rId11"/>
    <p:sldLayoutId id="2147483882" r:id="rId12"/>
    <p:sldLayoutId id="2147483883" r:id="rId13"/>
    <p:sldLayoutId id="2147483884" r:id="rId14"/>
    <p:sldLayoutId id="2147483885" r:id="rId15"/>
    <p:sldLayoutId id="2147483886"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7700" y="361950"/>
            <a:ext cx="8915400" cy="3084757"/>
          </a:xfrm>
        </p:spPr>
        <p:txBody>
          <a:bodyPr>
            <a:normAutofit fontScale="90000"/>
          </a:bodyPr>
          <a:lstStyle/>
          <a:p>
            <a:r>
              <a:rPr lang="en-GB" sz="6600" dirty="0"/>
              <a:t>Comparing “London” with “Checkin’ out me history.”</a:t>
            </a:r>
          </a:p>
        </p:txBody>
      </p:sp>
    </p:spTree>
    <p:extLst>
      <p:ext uri="{BB962C8B-B14F-4D97-AF65-F5344CB8AC3E}">
        <p14:creationId xmlns:p14="http://schemas.microsoft.com/office/powerpoint/2010/main" val="27488567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242" y="418531"/>
            <a:ext cx="8596668" cy="714233"/>
          </a:xfrm>
        </p:spPr>
        <p:txBody>
          <a:bodyPr/>
          <a:lstStyle/>
          <a:p>
            <a:r>
              <a:rPr lang="en-GB" dirty="0"/>
              <a:t>London: what’s it about?</a:t>
            </a:r>
          </a:p>
        </p:txBody>
      </p:sp>
      <p:sp>
        <p:nvSpPr>
          <p:cNvPr id="3" name="Content Placeholder 2"/>
          <p:cNvSpPr>
            <a:spLocks noGrp="1"/>
          </p:cNvSpPr>
          <p:nvPr>
            <p:ph idx="1"/>
          </p:nvPr>
        </p:nvSpPr>
        <p:spPr>
          <a:xfrm>
            <a:off x="361951" y="1373875"/>
            <a:ext cx="9239250" cy="4584192"/>
          </a:xfrm>
        </p:spPr>
        <p:txBody>
          <a:bodyPr>
            <a:normAutofit/>
          </a:bodyPr>
          <a:lstStyle/>
          <a:p>
            <a:pPr>
              <a:buFont typeface="Arial for Autograph Uni" panose="020B0604020202020204" pitchFamily="34" charset="-78"/>
              <a:buChar char="•"/>
            </a:pPr>
            <a:r>
              <a:rPr lang="en-GB" sz="2400" dirty="0">
                <a:latin typeface="Arial for Autograph Uni" panose="020B0604020202020204" pitchFamily="34" charset="-78"/>
                <a:cs typeface="Arial for Autograph Uni" panose="020B0604020202020204" pitchFamily="34" charset="-78"/>
              </a:rPr>
              <a:t>London is written by William Blake and is a </a:t>
            </a:r>
            <a:r>
              <a:rPr lang="en-GB" sz="2400" u="sng" dirty="0">
                <a:latin typeface="Arial for Autograph Uni" panose="020B0604020202020204" pitchFamily="34" charset="-78"/>
                <a:cs typeface="Arial for Autograph Uni" panose="020B0604020202020204" pitchFamily="34" charset="-78"/>
              </a:rPr>
              <a:t>sixteen-line poem </a:t>
            </a:r>
            <a:r>
              <a:rPr lang="en-GB" sz="2400" dirty="0">
                <a:latin typeface="Arial for Autograph Uni" panose="020B0604020202020204" pitchFamily="34" charset="-78"/>
                <a:cs typeface="Arial for Autograph Uni" panose="020B0604020202020204" pitchFamily="34" charset="-78"/>
              </a:rPr>
              <a:t>composed of </a:t>
            </a:r>
            <a:r>
              <a:rPr lang="en-GB" sz="2400" u="sng" dirty="0">
                <a:latin typeface="Arial for Autograph Uni" panose="020B0604020202020204" pitchFamily="34" charset="-78"/>
                <a:cs typeface="Arial for Autograph Uni" panose="020B0604020202020204" pitchFamily="34" charset="-78"/>
              </a:rPr>
              <a:t>four stanzas of alternatively rhyming short lines</a:t>
            </a:r>
            <a:r>
              <a:rPr lang="en-GB" sz="2400" dirty="0">
                <a:latin typeface="Arial for Autograph Uni" panose="020B0604020202020204" pitchFamily="34" charset="-78"/>
                <a:cs typeface="Arial for Autograph Uni" panose="020B0604020202020204" pitchFamily="34" charset="-78"/>
              </a:rPr>
              <a:t>. </a:t>
            </a:r>
          </a:p>
          <a:p>
            <a:pPr>
              <a:buFont typeface="Arial for Autograph Uni" panose="020B0604020202020204" pitchFamily="34" charset="-78"/>
              <a:buChar char="•"/>
            </a:pPr>
            <a:r>
              <a:rPr lang="en-GB" sz="2400" dirty="0">
                <a:latin typeface="Arial for Autograph Uni" panose="020B0604020202020204" pitchFamily="34" charset="-78"/>
                <a:cs typeface="Arial for Autograph Uni" panose="020B0604020202020204" pitchFamily="34" charset="-78"/>
              </a:rPr>
              <a:t>Blake focuses his attention on the </a:t>
            </a:r>
            <a:r>
              <a:rPr lang="en-GB" sz="2400" u="sng" dirty="0">
                <a:latin typeface="Arial for Autograph Uni" panose="020B0604020202020204" pitchFamily="34" charset="-78"/>
                <a:cs typeface="Arial for Autograph Uni" panose="020B0604020202020204" pitchFamily="34" charset="-78"/>
              </a:rPr>
              <a:t>condition</a:t>
            </a:r>
            <a:r>
              <a:rPr lang="en-GB" sz="2400" dirty="0">
                <a:latin typeface="Arial for Autograph Uni" panose="020B0604020202020204" pitchFamily="34" charset="-78"/>
                <a:cs typeface="Arial for Autograph Uni" panose="020B0604020202020204" pitchFamily="34" charset="-78"/>
              </a:rPr>
              <a:t> of London, England, the capital not only of the country but also of “culture,” yet, as the four stanzas make abundantly clear, Blake does not share the opinion that this city sets a positive example. Each stanza of “London” points out ways in which the </a:t>
            </a:r>
            <a:r>
              <a:rPr lang="en-GB" sz="2400" u="sng" dirty="0">
                <a:latin typeface="Arial for Autograph Uni" panose="020B0604020202020204" pitchFamily="34" charset="-78"/>
                <a:cs typeface="Arial for Autograph Uni" panose="020B0604020202020204" pitchFamily="34" charset="-78"/>
              </a:rPr>
              <a:t>British monarchy and English laws cause human suffering.</a:t>
            </a:r>
          </a:p>
          <a:p>
            <a:pPr>
              <a:buFont typeface="Arial for Autograph Uni" panose="020B0604020202020204" pitchFamily="34" charset="-78"/>
              <a:buChar char="•"/>
            </a:pPr>
            <a:r>
              <a:rPr lang="en-GB" sz="2400" dirty="0">
                <a:latin typeface="Arial for Autograph Uni" panose="020B0604020202020204" pitchFamily="34" charset="-78"/>
                <a:cs typeface="Arial for Autograph Uni" panose="020B0604020202020204" pitchFamily="34" charset="-78"/>
              </a:rPr>
              <a:t>The poem is written in the </a:t>
            </a:r>
            <a:r>
              <a:rPr lang="en-GB" sz="2400" u="sng" dirty="0">
                <a:latin typeface="Arial for Autograph Uni" panose="020B0604020202020204" pitchFamily="34" charset="-78"/>
                <a:cs typeface="Arial for Autograph Uni" panose="020B0604020202020204" pitchFamily="34" charset="-78"/>
              </a:rPr>
              <a:t>first person </a:t>
            </a:r>
            <a:r>
              <a:rPr lang="en-GB" sz="2400" dirty="0">
                <a:latin typeface="Arial for Autograph Uni" panose="020B0604020202020204" pitchFamily="34" charset="-78"/>
                <a:cs typeface="Arial for Autograph Uni" panose="020B0604020202020204" pitchFamily="34" charset="-78"/>
              </a:rPr>
              <a:t>and reports the </a:t>
            </a:r>
            <a:r>
              <a:rPr lang="en-GB" sz="2400" u="sng" dirty="0">
                <a:latin typeface="Arial for Autograph Uni" panose="020B0604020202020204" pitchFamily="34" charset="-78"/>
                <a:cs typeface="Arial for Autograph Uni" panose="020B0604020202020204" pitchFamily="34" charset="-78"/>
              </a:rPr>
              <a:t>narrator’s observations</a:t>
            </a:r>
            <a:r>
              <a:rPr lang="en-GB" sz="2400" dirty="0">
                <a:latin typeface="Arial for Autograph Uni" panose="020B0604020202020204" pitchFamily="34" charset="-78"/>
                <a:cs typeface="Arial for Autograph Uni" panose="020B0604020202020204" pitchFamily="34" charset="-78"/>
              </a:rPr>
              <a:t> as he walks through the streets of London.</a:t>
            </a:r>
          </a:p>
        </p:txBody>
      </p:sp>
    </p:spTree>
    <p:extLst>
      <p:ext uri="{BB962C8B-B14F-4D97-AF65-F5344CB8AC3E}">
        <p14:creationId xmlns:p14="http://schemas.microsoft.com/office/powerpoint/2010/main" val="10155945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6391" y="363941"/>
            <a:ext cx="8596668" cy="823415"/>
          </a:xfrm>
        </p:spPr>
        <p:txBody>
          <a:bodyPr/>
          <a:lstStyle/>
          <a:p>
            <a:r>
              <a:rPr lang="en-GB" dirty="0"/>
              <a:t>London's Distinctive Features.</a:t>
            </a:r>
          </a:p>
        </p:txBody>
      </p:sp>
      <p:sp>
        <p:nvSpPr>
          <p:cNvPr id="3" name="Content Placeholder 2"/>
          <p:cNvSpPr>
            <a:spLocks noGrp="1"/>
          </p:cNvSpPr>
          <p:nvPr>
            <p:ph idx="1"/>
          </p:nvPr>
        </p:nvSpPr>
        <p:spPr>
          <a:xfrm>
            <a:off x="341194" y="1296539"/>
            <a:ext cx="9717206" cy="4776716"/>
          </a:xfrm>
        </p:spPr>
        <p:txBody>
          <a:bodyPr>
            <a:noAutofit/>
          </a:bodyPr>
          <a:lstStyle/>
          <a:p>
            <a:pPr>
              <a:buFont typeface="Arial" panose="020B0604020202020204" pitchFamily="34" charset="0"/>
              <a:buChar char="•"/>
            </a:pPr>
            <a:r>
              <a:rPr lang="en-GB" sz="2200" dirty="0">
                <a:latin typeface="Arial for Autograph Uni" panose="020B0604020202020204" pitchFamily="34" charset="-78"/>
                <a:cs typeface="Arial for Autograph Uni" panose="020B0604020202020204" pitchFamily="34" charset="-78"/>
              </a:rPr>
              <a:t>The four stanzas offer a glimpse of different aspects of the city, almost like snapshots seen by the speaker during his “wander through” the streets as he sees the terrible conditions faced by the inhabitants of the city.</a:t>
            </a:r>
          </a:p>
          <a:p>
            <a:pPr>
              <a:buFont typeface="Arial" panose="020B0604020202020204" pitchFamily="34" charset="0"/>
              <a:buChar char="•"/>
            </a:pPr>
            <a:r>
              <a:rPr lang="en-GB" sz="2200" dirty="0">
                <a:latin typeface="Arial for Autograph Uni" panose="020B0604020202020204" pitchFamily="34" charset="-78"/>
                <a:cs typeface="Arial for Autograph Uni" panose="020B0604020202020204" pitchFamily="34" charset="-78"/>
              </a:rPr>
              <a:t>It is very anti-authority, it challenges the idea that man is worth more than slavery.</a:t>
            </a:r>
          </a:p>
          <a:p>
            <a:pPr>
              <a:buFont typeface="Arial" panose="020B0604020202020204" pitchFamily="34" charset="0"/>
              <a:buChar char="•"/>
            </a:pPr>
            <a:r>
              <a:rPr lang="en-GB" sz="2200" dirty="0">
                <a:latin typeface="Arial for Autograph Uni" panose="020B0604020202020204" pitchFamily="34" charset="-78"/>
                <a:cs typeface="Arial for Autograph Uni" panose="020B0604020202020204" pitchFamily="34" charset="-78"/>
              </a:rPr>
              <a:t>It has an ironic look at the misery is the ‘greatest’ city in the world.</a:t>
            </a:r>
          </a:p>
          <a:p>
            <a:pPr>
              <a:buFont typeface="Arial" panose="020B0604020202020204" pitchFamily="34" charset="0"/>
              <a:buChar char="•"/>
            </a:pPr>
            <a:r>
              <a:rPr lang="en-GB" sz="2200" dirty="0">
                <a:latin typeface="Arial for Autograph Uni" panose="020B0604020202020204" pitchFamily="34" charset="-78"/>
                <a:cs typeface="Arial for Autograph Uni" panose="020B0604020202020204" pitchFamily="34" charset="-78"/>
              </a:rPr>
              <a:t>As he walks, he notices something about the faces of the people walking by.  There seems to be the marks of weariness in them all and he describes their faces as having “weakness” and “woe”. This sets up the tone as melancholy and the gloom and the sadness seems to seep from the speaker’s voice as he describes the passers-by throughout the whole poem.</a:t>
            </a:r>
          </a:p>
        </p:txBody>
      </p:sp>
    </p:spTree>
    <p:extLst>
      <p:ext uri="{BB962C8B-B14F-4D97-AF65-F5344CB8AC3E}">
        <p14:creationId xmlns:p14="http://schemas.microsoft.com/office/powerpoint/2010/main" val="28909378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37063"/>
          </a:xfrm>
        </p:spPr>
        <p:txBody>
          <a:bodyPr/>
          <a:lstStyle/>
          <a:p>
            <a:r>
              <a:rPr lang="en-GB" dirty="0"/>
              <a:t>The Key Themes of ‘London’</a:t>
            </a:r>
          </a:p>
        </p:txBody>
      </p:sp>
      <p:sp>
        <p:nvSpPr>
          <p:cNvPr id="3" name="Content Placeholder 2"/>
          <p:cNvSpPr>
            <a:spLocks noGrp="1"/>
          </p:cNvSpPr>
          <p:nvPr>
            <p:ph idx="1"/>
          </p:nvPr>
        </p:nvSpPr>
        <p:spPr>
          <a:xfrm>
            <a:off x="677334" y="1555845"/>
            <a:ext cx="8596668" cy="4485517"/>
          </a:xfrm>
        </p:spPr>
        <p:txBody>
          <a:bodyPr>
            <a:normAutofit/>
          </a:bodyPr>
          <a:lstStyle/>
          <a:p>
            <a:pPr>
              <a:buFont typeface="Arial" panose="020B0604020202020204" pitchFamily="34" charset="0"/>
              <a:buChar char="•"/>
            </a:pPr>
            <a:r>
              <a:rPr lang="en-GB" sz="2400" dirty="0">
                <a:latin typeface="Arial for Autograph Uni" panose="020B0604020202020204" pitchFamily="34" charset="-78"/>
                <a:cs typeface="Arial for Autograph Uni" panose="020B0604020202020204" pitchFamily="34" charset="-78"/>
              </a:rPr>
              <a:t>Looking at power and conflict this is a poem which is more about the lack and abuse of power.</a:t>
            </a:r>
          </a:p>
          <a:p>
            <a:pPr>
              <a:buFont typeface="Arial" panose="020B0604020202020204" pitchFamily="34" charset="0"/>
              <a:buChar char="•"/>
            </a:pPr>
            <a:r>
              <a:rPr lang="en-GB" sz="2400" dirty="0">
                <a:latin typeface="Arial for Autograph Uni" panose="020B0604020202020204" pitchFamily="34" charset="-78"/>
                <a:cs typeface="Arial for Autograph Uni" panose="020B0604020202020204" pitchFamily="34" charset="-78"/>
              </a:rPr>
              <a:t>The poem is set in the capital of the most ‘powerful’ country in the world and yet words like “manacles” suggest slavery while the soldiers sigh “runs in blood down palace wall,” a clear contrast between those with power and those without.</a:t>
            </a:r>
          </a:p>
          <a:p>
            <a:pPr marL="0" indent="0">
              <a:buNone/>
            </a:pPr>
            <a:endParaRPr lang="en-GB" sz="2400" dirty="0">
              <a:latin typeface="Arial for Autograph Uni" panose="020B0604020202020204" pitchFamily="34" charset="-78"/>
              <a:cs typeface="Arial for Autograph Uni" panose="020B0604020202020204" pitchFamily="34" charset="-78"/>
            </a:endParaRPr>
          </a:p>
        </p:txBody>
      </p:sp>
    </p:spTree>
    <p:extLst>
      <p:ext uri="{BB962C8B-B14F-4D97-AF65-F5344CB8AC3E}">
        <p14:creationId xmlns:p14="http://schemas.microsoft.com/office/powerpoint/2010/main" val="42304568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0839" y="527713"/>
            <a:ext cx="8873163" cy="837063"/>
          </a:xfrm>
        </p:spPr>
        <p:txBody>
          <a:bodyPr/>
          <a:lstStyle/>
          <a:p>
            <a:r>
              <a:rPr lang="en-GB" dirty="0"/>
              <a:t>Checkin’ out me history: what’s it about?</a:t>
            </a:r>
          </a:p>
        </p:txBody>
      </p:sp>
      <p:sp>
        <p:nvSpPr>
          <p:cNvPr id="3" name="Content Placeholder 2"/>
          <p:cNvSpPr>
            <a:spLocks noGrp="1"/>
          </p:cNvSpPr>
          <p:nvPr>
            <p:ph idx="1"/>
          </p:nvPr>
        </p:nvSpPr>
        <p:spPr>
          <a:xfrm>
            <a:off x="539086" y="1560088"/>
            <a:ext cx="9082586" cy="4963542"/>
          </a:xfrm>
        </p:spPr>
        <p:txBody>
          <a:bodyPr>
            <a:normAutofit/>
          </a:bodyPr>
          <a:lstStyle/>
          <a:p>
            <a:pPr>
              <a:buFont typeface="Arial" panose="020B0604020202020204" pitchFamily="34" charset="0"/>
              <a:buChar char="•"/>
            </a:pPr>
            <a:r>
              <a:rPr lang="en-GB" sz="2200" dirty="0">
                <a:latin typeface="Arial for Autograph Uni" panose="020B0604020202020204" pitchFamily="34" charset="-78"/>
                <a:cs typeface="Arial for Autograph Uni" panose="020B0604020202020204" pitchFamily="34" charset="-78"/>
              </a:rPr>
              <a:t>The voice is the most unique element of the poem, but it is filled with </a:t>
            </a:r>
            <a:r>
              <a:rPr lang="en-GB" sz="2200" u="sng" dirty="0">
                <a:latin typeface="Arial for Autograph Uni" panose="020B0604020202020204" pitchFamily="34" charset="-78"/>
                <a:cs typeface="Arial for Autograph Uni" panose="020B0604020202020204" pitchFamily="34" charset="-78"/>
              </a:rPr>
              <a:t>rich historic context</a:t>
            </a:r>
            <a:r>
              <a:rPr lang="en-GB" sz="2200" dirty="0">
                <a:latin typeface="Arial for Autograph Uni" panose="020B0604020202020204" pitchFamily="34" charset="-78"/>
                <a:cs typeface="Arial for Autograph Uni" panose="020B0604020202020204" pitchFamily="34" charset="-78"/>
              </a:rPr>
              <a:t> that makes up the bulk of the poem’s story, which is, in large part, a </a:t>
            </a:r>
            <a:r>
              <a:rPr lang="en-GB" sz="2200" u="sng" dirty="0">
                <a:latin typeface="Arial for Autograph Uni" panose="020B0604020202020204" pitchFamily="34" charset="-78"/>
                <a:cs typeface="Arial for Autograph Uni" panose="020B0604020202020204" pitchFamily="34" charset="-78"/>
              </a:rPr>
              <a:t>colonial story</a:t>
            </a:r>
            <a:r>
              <a:rPr lang="en-GB" sz="2200" dirty="0">
                <a:latin typeface="Arial for Autograph Uni" panose="020B0604020202020204" pitchFamily="34" charset="-78"/>
                <a:cs typeface="Arial for Autograph Uni" panose="020B0604020202020204" pitchFamily="34" charset="-78"/>
              </a:rPr>
              <a:t>. On both “sides” of the British-colonial story are figures who’s contributions to their home, culture, or people are significant, and Agard examines both sides to </a:t>
            </a:r>
            <a:r>
              <a:rPr lang="en-GB" sz="2200" u="sng" dirty="0">
                <a:latin typeface="Arial for Autograph Uni" panose="020B0604020202020204" pitchFamily="34" charset="-78"/>
                <a:cs typeface="Arial for Autograph Uni" panose="020B0604020202020204" pitchFamily="34" charset="-78"/>
              </a:rPr>
              <a:t>critique blind history</a:t>
            </a:r>
            <a:r>
              <a:rPr lang="en-GB" sz="2200" dirty="0">
                <a:latin typeface="Arial for Autograph Uni" panose="020B0604020202020204" pitchFamily="34" charset="-78"/>
                <a:cs typeface="Arial for Autograph Uni" panose="020B0604020202020204" pitchFamily="34" charset="-78"/>
              </a:rPr>
              <a:t> and to </a:t>
            </a:r>
            <a:r>
              <a:rPr lang="en-GB" sz="2200" u="sng" dirty="0">
                <a:latin typeface="Arial for Autograph Uni" panose="020B0604020202020204" pitchFamily="34" charset="-78"/>
                <a:cs typeface="Arial for Autograph Uni" panose="020B0604020202020204" pitchFamily="34" charset="-78"/>
              </a:rPr>
              <a:t>shed light on some of the most influential historic figures</a:t>
            </a:r>
            <a:r>
              <a:rPr lang="en-GB" sz="2200" dirty="0">
                <a:latin typeface="Arial for Autograph Uni" panose="020B0604020202020204" pitchFamily="34" charset="-78"/>
                <a:cs typeface="Arial for Autograph Uni" panose="020B0604020202020204" pitchFamily="34" charset="-78"/>
              </a:rPr>
              <a:t> who’s names are overshadowed time and time again.</a:t>
            </a:r>
          </a:p>
          <a:p>
            <a:pPr>
              <a:buFont typeface="Arial" panose="020B0604020202020204" pitchFamily="34" charset="0"/>
              <a:buChar char="•"/>
            </a:pPr>
            <a:endParaRPr lang="en-GB" sz="2200" dirty="0">
              <a:latin typeface="Arial for Autograph Uni" panose="020B0604020202020204" pitchFamily="34" charset="-78"/>
              <a:cs typeface="Arial for Autograph Uni" panose="020B0604020202020204" pitchFamily="34" charset="-78"/>
            </a:endParaRPr>
          </a:p>
          <a:p>
            <a:pPr>
              <a:buFont typeface="Arial" panose="020B0604020202020204" pitchFamily="34" charset="0"/>
              <a:buChar char="•"/>
            </a:pPr>
            <a:endParaRPr lang="en-GB" sz="2200" dirty="0">
              <a:latin typeface="Arial for Autograph Uni" panose="020B0604020202020204" pitchFamily="34" charset="-78"/>
              <a:cs typeface="Arial for Autograph Uni" panose="020B0604020202020204" pitchFamily="34" charset="-78"/>
            </a:endParaRPr>
          </a:p>
          <a:p>
            <a:pPr>
              <a:buFont typeface="Arial" panose="020B0604020202020204" pitchFamily="34" charset="0"/>
              <a:buChar char="•"/>
            </a:pPr>
            <a:endParaRPr lang="en-GB" sz="2200" dirty="0">
              <a:latin typeface="Arial for Autograph Uni" panose="020B0604020202020204" pitchFamily="34" charset="-78"/>
              <a:cs typeface="Arial for Autograph Uni" panose="020B0604020202020204" pitchFamily="34" charset="-78"/>
            </a:endParaRPr>
          </a:p>
        </p:txBody>
      </p:sp>
    </p:spTree>
    <p:extLst>
      <p:ext uri="{BB962C8B-B14F-4D97-AF65-F5344CB8AC3E}">
        <p14:creationId xmlns:p14="http://schemas.microsoft.com/office/powerpoint/2010/main" val="6179144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464024"/>
            <a:ext cx="8980226" cy="1119117"/>
          </a:xfrm>
        </p:spPr>
        <p:txBody>
          <a:bodyPr>
            <a:noAutofit/>
          </a:bodyPr>
          <a:lstStyle/>
          <a:p>
            <a:r>
              <a:rPr lang="en-GB" dirty="0"/>
              <a:t>Checkin’ out me history: Distinctive Features.</a:t>
            </a:r>
          </a:p>
        </p:txBody>
      </p:sp>
      <p:sp>
        <p:nvSpPr>
          <p:cNvPr id="3" name="Content Placeholder 2"/>
          <p:cNvSpPr>
            <a:spLocks noGrp="1"/>
          </p:cNvSpPr>
          <p:nvPr>
            <p:ph idx="1"/>
          </p:nvPr>
        </p:nvSpPr>
        <p:spPr>
          <a:xfrm>
            <a:off x="568152" y="1897039"/>
            <a:ext cx="9089408" cy="4572000"/>
          </a:xfrm>
        </p:spPr>
        <p:txBody>
          <a:bodyPr>
            <a:normAutofit/>
          </a:bodyPr>
          <a:lstStyle/>
          <a:p>
            <a:pPr>
              <a:buFont typeface="Arial" panose="020B0604020202020204" pitchFamily="34" charset="0"/>
              <a:buChar char="•"/>
            </a:pPr>
            <a:r>
              <a:rPr lang="en-GB" sz="2200" dirty="0">
                <a:latin typeface="Arial for Autograph Uni" panose="020B0604020202020204" pitchFamily="34" charset="-78"/>
                <a:cs typeface="Arial for Autograph Uni" panose="020B0604020202020204" pitchFamily="34" charset="-78"/>
              </a:rPr>
              <a:t>The poet shows the conflict between cultures and the need to forge his own identity by embracing his Caribbean heritage, even if it is not encouraged by his country.</a:t>
            </a:r>
          </a:p>
          <a:p>
            <a:pPr>
              <a:buFont typeface="Arial" panose="020B0604020202020204" pitchFamily="34" charset="0"/>
              <a:buChar char="•"/>
            </a:pPr>
            <a:r>
              <a:rPr lang="en-GB" sz="2200" dirty="0">
                <a:latin typeface="Arial for Autograph Uni" panose="020B0604020202020204" pitchFamily="34" charset="-78"/>
                <a:cs typeface="Arial for Autograph Uni" panose="020B0604020202020204" pitchFamily="34" charset="-78"/>
              </a:rPr>
              <a:t>The poet looks, not just at his own ethnicity, but all those groups who are overlooked in favour of the ‘white British’ contemporaries. Highlighting the conflict in these ‘false’ history.</a:t>
            </a:r>
          </a:p>
          <a:p>
            <a:pPr>
              <a:buFont typeface="Arial" panose="020B0604020202020204" pitchFamily="34" charset="0"/>
              <a:buChar char="•"/>
            </a:pPr>
            <a:r>
              <a:rPr lang="en-GB" sz="2200" dirty="0">
                <a:latin typeface="Arial for Autograph Uni" panose="020B0604020202020204" pitchFamily="34" charset="-78"/>
                <a:cs typeface="Arial for Autograph Uni" panose="020B0604020202020204" pitchFamily="34" charset="-78"/>
              </a:rPr>
              <a:t>The poet uses structure to build in rhyme and rhythm and portray an oral tradition of stories.</a:t>
            </a:r>
          </a:p>
        </p:txBody>
      </p:sp>
    </p:spTree>
    <p:extLst>
      <p:ext uri="{BB962C8B-B14F-4D97-AF65-F5344CB8AC3E}">
        <p14:creationId xmlns:p14="http://schemas.microsoft.com/office/powerpoint/2010/main" val="20318403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09767"/>
          </a:xfrm>
        </p:spPr>
        <p:txBody>
          <a:bodyPr/>
          <a:lstStyle/>
          <a:p>
            <a:r>
              <a:rPr lang="en-GB" dirty="0"/>
              <a:t>Key themes of: Checkin’ out me history.</a:t>
            </a:r>
          </a:p>
        </p:txBody>
      </p:sp>
      <p:sp>
        <p:nvSpPr>
          <p:cNvPr id="3" name="Content Placeholder 2"/>
          <p:cNvSpPr>
            <a:spLocks noGrp="1"/>
          </p:cNvSpPr>
          <p:nvPr>
            <p:ph idx="1"/>
          </p:nvPr>
        </p:nvSpPr>
        <p:spPr>
          <a:xfrm>
            <a:off x="677334" y="1746914"/>
            <a:ext cx="8835156" cy="2784143"/>
          </a:xfrm>
        </p:spPr>
        <p:txBody>
          <a:bodyPr>
            <a:normAutofit/>
          </a:bodyPr>
          <a:lstStyle/>
          <a:p>
            <a:pPr>
              <a:buFont typeface="Arial" panose="020B0604020202020204" pitchFamily="34" charset="0"/>
              <a:buChar char="•"/>
            </a:pPr>
            <a:r>
              <a:rPr lang="en-GB" sz="2200" dirty="0">
                <a:latin typeface="Arial for Autograph Uni" panose="020B0604020202020204" pitchFamily="34" charset="-78"/>
                <a:cs typeface="Arial for Autograph Uni" panose="020B0604020202020204" pitchFamily="34" charset="-78"/>
              </a:rPr>
              <a:t>Racial identity and history are important to the poem and the poet writes with a phonetic style to capture their voice and create tone emphasising his Caribbean origins. Conflict occurs when we see the contrast with what we are taught and what we are not, the nature of the characters and history involved being ‘conflict’ and the conflict of the victor (whom we remember) and those we don’t. </a:t>
            </a:r>
          </a:p>
        </p:txBody>
      </p:sp>
    </p:spTree>
    <p:extLst>
      <p:ext uri="{BB962C8B-B14F-4D97-AF65-F5344CB8AC3E}">
        <p14:creationId xmlns:p14="http://schemas.microsoft.com/office/powerpoint/2010/main" val="29796422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London Vs Checkin’ out me history.</a:t>
            </a:r>
          </a:p>
        </p:txBody>
      </p:sp>
      <p:sp>
        <p:nvSpPr>
          <p:cNvPr id="4" name="Text Placeholder 3"/>
          <p:cNvSpPr>
            <a:spLocks noGrp="1"/>
          </p:cNvSpPr>
          <p:nvPr>
            <p:ph type="body" idx="1"/>
          </p:nvPr>
        </p:nvSpPr>
        <p:spPr>
          <a:xfrm>
            <a:off x="675744" y="1589358"/>
            <a:ext cx="4185623" cy="576262"/>
          </a:xfrm>
        </p:spPr>
        <p:txBody>
          <a:bodyPr/>
          <a:lstStyle/>
          <a:p>
            <a:r>
              <a:rPr lang="en-GB" dirty="0"/>
              <a:t>London </a:t>
            </a:r>
          </a:p>
        </p:txBody>
      </p:sp>
      <p:sp>
        <p:nvSpPr>
          <p:cNvPr id="5" name="Content Placeholder 4"/>
          <p:cNvSpPr>
            <a:spLocks noGrp="1"/>
          </p:cNvSpPr>
          <p:nvPr>
            <p:ph sz="half" idx="2"/>
          </p:nvPr>
        </p:nvSpPr>
        <p:spPr>
          <a:xfrm>
            <a:off x="675743" y="2200608"/>
            <a:ext cx="4629425" cy="4363965"/>
          </a:xfrm>
        </p:spPr>
        <p:txBody>
          <a:bodyPr>
            <a:normAutofit/>
          </a:bodyPr>
          <a:lstStyle/>
          <a:p>
            <a:pPr>
              <a:buFont typeface="Arial" panose="020B0604020202020204" pitchFamily="34" charset="0"/>
              <a:buChar char="•"/>
            </a:pPr>
            <a:r>
              <a:rPr lang="en-GB" dirty="0">
                <a:latin typeface="Arial for Autograph Uni" panose="020B0604020202020204" pitchFamily="34" charset="-78"/>
                <a:cs typeface="Arial for Autograph Uni" panose="020B0604020202020204" pitchFamily="34" charset="-78"/>
              </a:rPr>
              <a:t>Is purely about the negative impact of industrialisation and the effects is has had on the ‘corrupt’ society. </a:t>
            </a:r>
          </a:p>
          <a:p>
            <a:pPr>
              <a:buFont typeface="Arial" panose="020B0604020202020204" pitchFamily="34" charset="0"/>
              <a:buChar char="•"/>
            </a:pPr>
            <a:r>
              <a:rPr lang="en-GB" dirty="0">
                <a:latin typeface="Arial for Autograph Uni" panose="020B0604020202020204" pitchFamily="34" charset="-78"/>
                <a:cs typeface="Arial for Autograph Uni" panose="020B0604020202020204" pitchFamily="34" charset="-78"/>
              </a:rPr>
              <a:t>Sexual and marital union—the place of possible regeneration and rebirth—are tainted by the blight of venereal disease. Therefore Blake’s final image is the “Marriage hearse,” a vehicle in which love and desire combine with death and destruction.</a:t>
            </a:r>
          </a:p>
        </p:txBody>
      </p:sp>
      <p:sp>
        <p:nvSpPr>
          <p:cNvPr id="6" name="Text Placeholder 5"/>
          <p:cNvSpPr>
            <a:spLocks noGrp="1"/>
          </p:cNvSpPr>
          <p:nvPr>
            <p:ph type="body" sz="quarter" idx="3"/>
          </p:nvPr>
        </p:nvSpPr>
        <p:spPr>
          <a:xfrm>
            <a:off x="5553604" y="1589358"/>
            <a:ext cx="4185618" cy="576262"/>
          </a:xfrm>
        </p:spPr>
        <p:txBody>
          <a:bodyPr/>
          <a:lstStyle/>
          <a:p>
            <a:r>
              <a:rPr lang="en-GB" dirty="0"/>
              <a:t>Checkin’ out me history.</a:t>
            </a:r>
          </a:p>
        </p:txBody>
      </p:sp>
      <p:sp>
        <p:nvSpPr>
          <p:cNvPr id="7" name="Content Placeholder 6"/>
          <p:cNvSpPr>
            <a:spLocks noGrp="1"/>
          </p:cNvSpPr>
          <p:nvPr>
            <p:ph sz="quarter" idx="4"/>
          </p:nvPr>
        </p:nvSpPr>
        <p:spPr>
          <a:xfrm>
            <a:off x="5553605" y="2221949"/>
            <a:ext cx="4185617" cy="4342624"/>
          </a:xfrm>
        </p:spPr>
        <p:txBody>
          <a:bodyPr/>
          <a:lstStyle/>
          <a:p>
            <a:pPr>
              <a:buFont typeface="Arial" panose="020B0604020202020204" pitchFamily="34" charset="0"/>
              <a:buChar char="•"/>
            </a:pPr>
            <a:r>
              <a:rPr lang="en-GB" dirty="0">
                <a:latin typeface="Arial for Autograph Uni" panose="020B0604020202020204" pitchFamily="34" charset="-78"/>
                <a:cs typeface="Arial for Autograph Uni" panose="020B0604020202020204" pitchFamily="34" charset="-78"/>
              </a:rPr>
              <a:t>Is about the problems of being taught the wrong </a:t>
            </a:r>
            <a:r>
              <a:rPr lang="en-GB" dirty="0" smtClean="0">
                <a:latin typeface="Arial for Autograph Uni" panose="020B0604020202020204" pitchFamily="34" charset="-78"/>
                <a:cs typeface="Arial for Autograph Uni" panose="020B0604020202020204" pitchFamily="34" charset="-78"/>
              </a:rPr>
              <a:t>things </a:t>
            </a:r>
            <a:r>
              <a:rPr lang="en-GB" dirty="0">
                <a:latin typeface="Arial for Autograph Uni" panose="020B0604020202020204" pitchFamily="34" charset="-78"/>
                <a:cs typeface="Arial for Autograph Uni" panose="020B0604020202020204" pitchFamily="34" charset="-78"/>
              </a:rPr>
              <a:t>whilst in education. </a:t>
            </a:r>
          </a:p>
          <a:p>
            <a:pPr>
              <a:buFont typeface="Arial" panose="020B0604020202020204" pitchFamily="34" charset="0"/>
              <a:buChar char="•"/>
            </a:pPr>
            <a:r>
              <a:rPr lang="en-GB" dirty="0">
                <a:latin typeface="Arial for Autograph Uni" panose="020B0604020202020204" pitchFamily="34" charset="-78"/>
                <a:cs typeface="Arial for Autograph Uni" panose="020B0604020202020204" pitchFamily="34" charset="-78"/>
              </a:rPr>
              <a:t>Includes the use of non-standard phonetic spelling (written as a word sounds) to represent his own accent.</a:t>
            </a:r>
          </a:p>
        </p:txBody>
      </p:sp>
    </p:spTree>
    <p:extLst>
      <p:ext uri="{BB962C8B-B14F-4D97-AF65-F5344CB8AC3E}">
        <p14:creationId xmlns:p14="http://schemas.microsoft.com/office/powerpoint/2010/main" val="3793352929"/>
      </p:ext>
    </p:extLst>
  </p:cSld>
  <p:clrMapOvr>
    <a:masterClrMapping/>
  </p:clrMapOvr>
</p:sld>
</file>

<file path=ppt/theme/theme1.xml><?xml version="1.0" encoding="utf-8"?>
<a:theme xmlns:a="http://schemas.openxmlformats.org/drawingml/2006/main" name="Facet">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106</TotalTime>
  <Words>755</Words>
  <Application>Microsoft Office PowerPoint</Application>
  <PresentationFormat>Widescreen</PresentationFormat>
  <Paragraphs>29</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Arial for Autograph Uni</vt:lpstr>
      <vt:lpstr>Trebuchet MS</vt:lpstr>
      <vt:lpstr>Wingdings 3</vt:lpstr>
      <vt:lpstr>Facet</vt:lpstr>
      <vt:lpstr>Comparing “London” with “Checkin’ out me history.”</vt:lpstr>
      <vt:lpstr>London: what’s it about?</vt:lpstr>
      <vt:lpstr>London's Distinctive Features.</vt:lpstr>
      <vt:lpstr>The Key Themes of ‘London’</vt:lpstr>
      <vt:lpstr>Checkin’ out me history: what’s it about?</vt:lpstr>
      <vt:lpstr>Checkin’ out me history: Distinctive Features.</vt:lpstr>
      <vt:lpstr>Key themes of: Checkin’ out me history.</vt:lpstr>
      <vt:lpstr>London Vs Checkin’ out me history.</vt:lpstr>
    </vt:vector>
  </TitlesOfParts>
  <Company>Barton Court Grammar School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Comparing “London” with “Checkin’ out me history.”</dc:title>
  <dc:creator>Y11 Parkins, Rebecca</dc:creator>
  <cp:lastModifiedBy>N Hodgkins</cp:lastModifiedBy>
  <cp:revision>10</cp:revision>
  <dcterms:created xsi:type="dcterms:W3CDTF">2017-02-02T12:22:28Z</dcterms:created>
  <dcterms:modified xsi:type="dcterms:W3CDTF">2017-02-06T08:17:46Z</dcterms:modified>
</cp:coreProperties>
</file>