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9" r:id="rId5"/>
    <p:sldId id="264" r:id="rId6"/>
    <p:sldId id="262" r:id="rId7"/>
    <p:sldId id="258" r:id="rId8"/>
    <p:sldId id="261"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E589D-5D01-40AC-BC47-4018E774C651}" type="slidenum">
              <a:rPr lang="en-GB" smtClean="0"/>
              <a:pPr/>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1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E589D-5D01-40AC-BC47-4018E774C651}" type="slidenum">
              <a:rPr lang="en-GB" smtClean="0"/>
              <a:pPr/>
              <a:t>‹#›</a:t>
            </a:fld>
            <a:endParaRPr lang="en-GB"/>
          </a:p>
        </p:txBody>
      </p:sp>
    </p:spTree>
    <p:extLst>
      <p:ext uri="{BB962C8B-B14F-4D97-AF65-F5344CB8AC3E}">
        <p14:creationId xmlns:p14="http://schemas.microsoft.com/office/powerpoint/2010/main" val="217355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E589D-5D01-40AC-BC47-4018E774C651}" type="slidenum">
              <a:rPr lang="en-GB" smtClean="0"/>
              <a:pPr/>
              <a:t>‹#›</a:t>
            </a:fld>
            <a:endParaRPr lang="en-GB"/>
          </a:p>
        </p:txBody>
      </p:sp>
    </p:spTree>
    <p:extLst>
      <p:ext uri="{BB962C8B-B14F-4D97-AF65-F5344CB8AC3E}">
        <p14:creationId xmlns:p14="http://schemas.microsoft.com/office/powerpoint/2010/main" val="121803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E589D-5D01-40AC-BC47-4018E774C651}" type="slidenum">
              <a:rPr lang="en-GB" smtClean="0"/>
              <a:pPr/>
              <a:t>‹#›</a:t>
            </a:fld>
            <a:endParaRPr lang="en-GB"/>
          </a:p>
        </p:txBody>
      </p:sp>
    </p:spTree>
    <p:extLst>
      <p:ext uri="{BB962C8B-B14F-4D97-AF65-F5344CB8AC3E}">
        <p14:creationId xmlns:p14="http://schemas.microsoft.com/office/powerpoint/2010/main" val="3727781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2E589D-5D01-40AC-BC47-4018E774C651}" type="slidenum">
              <a:rPr lang="en-GB" smtClean="0"/>
              <a:pPr/>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52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2E589D-5D01-40AC-BC47-4018E774C651}" type="slidenum">
              <a:rPr lang="en-GB" smtClean="0"/>
              <a:pPr/>
              <a:t>‹#›</a:t>
            </a:fld>
            <a:endParaRPr lang="en-GB"/>
          </a:p>
        </p:txBody>
      </p:sp>
    </p:spTree>
    <p:extLst>
      <p:ext uri="{BB962C8B-B14F-4D97-AF65-F5344CB8AC3E}">
        <p14:creationId xmlns:p14="http://schemas.microsoft.com/office/powerpoint/2010/main" val="325766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2E589D-5D01-40AC-BC47-4018E774C651}" type="slidenum">
              <a:rPr lang="en-GB" smtClean="0"/>
              <a:pPr/>
              <a:t>‹#›</a:t>
            </a:fld>
            <a:endParaRPr lang="en-GB"/>
          </a:p>
        </p:txBody>
      </p:sp>
    </p:spTree>
    <p:extLst>
      <p:ext uri="{BB962C8B-B14F-4D97-AF65-F5344CB8AC3E}">
        <p14:creationId xmlns:p14="http://schemas.microsoft.com/office/powerpoint/2010/main" val="334628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2E589D-5D01-40AC-BC47-4018E774C651}" type="slidenum">
              <a:rPr lang="en-GB" smtClean="0"/>
              <a:pPr/>
              <a:t>‹#›</a:t>
            </a:fld>
            <a:endParaRPr lang="en-GB"/>
          </a:p>
        </p:txBody>
      </p:sp>
    </p:spTree>
    <p:extLst>
      <p:ext uri="{BB962C8B-B14F-4D97-AF65-F5344CB8AC3E}">
        <p14:creationId xmlns:p14="http://schemas.microsoft.com/office/powerpoint/2010/main" val="121599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1F2E589D-5D01-40AC-BC47-4018E774C651}" type="slidenum">
              <a:rPr lang="en-GB" smtClean="0"/>
              <a:pPr/>
              <a:t>‹#›</a:t>
            </a:fld>
            <a:endParaRPr lang="en-GB"/>
          </a:p>
        </p:txBody>
      </p:sp>
    </p:spTree>
    <p:extLst>
      <p:ext uri="{BB962C8B-B14F-4D97-AF65-F5344CB8AC3E}">
        <p14:creationId xmlns:p14="http://schemas.microsoft.com/office/powerpoint/2010/main" val="405107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A37BA29-D908-43B1-82DB-9A3736B9D9E5}" type="datetimeFigureOut">
              <a:rPr lang="en-GB" smtClean="0"/>
              <a:pPr/>
              <a:t>03/02/2017</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2E589D-5D01-40AC-BC47-4018E774C651}" type="slidenum">
              <a:rPr lang="en-GB" smtClean="0"/>
              <a:pPr/>
              <a:t>‹#›</a:t>
            </a:fld>
            <a:endParaRPr lang="en-GB"/>
          </a:p>
        </p:txBody>
      </p:sp>
    </p:spTree>
    <p:extLst>
      <p:ext uri="{BB962C8B-B14F-4D97-AF65-F5344CB8AC3E}">
        <p14:creationId xmlns:p14="http://schemas.microsoft.com/office/powerpoint/2010/main" val="160280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7BA29-D908-43B1-82DB-9A3736B9D9E5}" type="datetimeFigureOut">
              <a:rPr lang="en-GB" smtClean="0"/>
              <a:pPr/>
              <a:t>03/02/2017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2E589D-5D01-40AC-BC47-4018E774C651}" type="slidenum">
              <a:rPr lang="en-GB" smtClean="0"/>
              <a:pPr/>
              <a:t>‹#›</a:t>
            </a:fld>
            <a:endParaRPr lang="en-GB"/>
          </a:p>
        </p:txBody>
      </p:sp>
    </p:spTree>
    <p:extLst>
      <p:ext uri="{BB962C8B-B14F-4D97-AF65-F5344CB8AC3E}">
        <p14:creationId xmlns:p14="http://schemas.microsoft.com/office/powerpoint/2010/main" val="32069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37BA29-D908-43B1-82DB-9A3736B9D9E5}" type="datetimeFigureOut">
              <a:rPr lang="en-GB" smtClean="0"/>
              <a:pPr/>
              <a:t>03/02/2017</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2E589D-5D01-40AC-BC47-4018E774C651}" type="slidenum">
              <a:rPr lang="en-GB" smtClean="0"/>
              <a:pPr/>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765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Comparing The Prelude and Storm on the Island </a:t>
            </a:r>
            <a:endParaRPr lang="en-GB" dirty="0"/>
          </a:p>
        </p:txBody>
      </p:sp>
    </p:spTree>
    <p:extLst>
      <p:ext uri="{BB962C8B-B14F-4D97-AF65-F5344CB8AC3E}">
        <p14:creationId xmlns:p14="http://schemas.microsoft.com/office/powerpoint/2010/main" val="995510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Storm on the Island– learning ladder</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3109197"/>
              </p:ext>
            </p:extLst>
          </p:nvPr>
        </p:nvGraphicFramePr>
        <p:xfrm>
          <a:off x="1097280" y="1872021"/>
          <a:ext cx="10058400" cy="4260898"/>
        </p:xfrm>
        <a:graphic>
          <a:graphicData uri="http://schemas.openxmlformats.org/drawingml/2006/table">
            <a:tbl>
              <a:tblPr firstRow="1" bandRow="1">
                <a:tableStyleId>{5C22544A-7EE6-4342-B048-85BDC9FD1C3A}</a:tableStyleId>
              </a:tblPr>
              <a:tblGrid>
                <a:gridCol w="2367137"/>
                <a:gridCol w="4338463"/>
                <a:gridCol w="3352800"/>
              </a:tblGrid>
              <a:tr h="407540">
                <a:tc>
                  <a:txBody>
                    <a:bodyPr/>
                    <a:lstStyle/>
                    <a:p>
                      <a:pPr algn="ctr"/>
                      <a:r>
                        <a:rPr lang="en-GB" dirty="0" smtClean="0"/>
                        <a:t>Grade:</a:t>
                      </a:r>
                      <a:endParaRPr lang="en-GB" dirty="0"/>
                    </a:p>
                  </a:txBody>
                  <a:tcPr/>
                </a:tc>
                <a:tc>
                  <a:txBody>
                    <a:bodyPr/>
                    <a:lstStyle/>
                    <a:p>
                      <a:pPr algn="ctr"/>
                      <a:r>
                        <a:rPr lang="en-GB" dirty="0" smtClean="0"/>
                        <a:t>Technique:</a:t>
                      </a:r>
                      <a:endParaRPr lang="en-GB" dirty="0"/>
                    </a:p>
                  </a:txBody>
                  <a:tcPr/>
                </a:tc>
                <a:tc>
                  <a:txBody>
                    <a:bodyPr/>
                    <a:lstStyle/>
                    <a:p>
                      <a:pPr algn="ctr"/>
                      <a:r>
                        <a:rPr lang="en-GB" dirty="0" smtClean="0"/>
                        <a:t>Effect:</a:t>
                      </a:r>
                      <a:endParaRPr lang="en-GB" dirty="0"/>
                    </a:p>
                  </a:txBody>
                  <a:tcPr/>
                </a:tc>
              </a:tr>
              <a:tr h="927278">
                <a:tc>
                  <a:txBody>
                    <a:bodyPr/>
                    <a:lstStyle/>
                    <a:p>
                      <a:pPr algn="ctr"/>
                      <a:r>
                        <a:rPr lang="en-GB" dirty="0" smtClean="0"/>
                        <a:t>6</a:t>
                      </a:r>
                      <a:endParaRPr lang="en-GB"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t>Use</a:t>
                      </a:r>
                      <a:r>
                        <a:rPr lang="en-GB" baseline="0" dirty="0" smtClean="0"/>
                        <a:t> of m</a:t>
                      </a:r>
                      <a:r>
                        <a:rPr lang="en-GB" dirty="0" smtClean="0"/>
                        <a:t>ilitary</a:t>
                      </a:r>
                      <a:r>
                        <a:rPr lang="en-GB" baseline="0" dirty="0" smtClean="0"/>
                        <a:t> terms</a:t>
                      </a:r>
                      <a:endParaRPr lang="en-GB" dirty="0" smtClean="0"/>
                    </a:p>
                  </a:txBody>
                  <a:tcPr anchor="ctr"/>
                </a:tc>
                <a:tc>
                  <a:txBody>
                    <a:bodyPr/>
                    <a:lstStyle/>
                    <a:p>
                      <a:r>
                        <a:rPr lang="en-GB" dirty="0" smtClean="0"/>
                        <a:t>Interesting</a:t>
                      </a:r>
                      <a:r>
                        <a:rPr lang="en-GB" baseline="0" dirty="0" smtClean="0"/>
                        <a:t> use of language to describe the weather as violent and dangerous.</a:t>
                      </a:r>
                      <a:endParaRPr lang="en-GB" dirty="0"/>
                    </a:p>
                  </a:txBody>
                  <a:tcPr/>
                </a:tc>
              </a:tr>
              <a:tr h="721217">
                <a:tc>
                  <a:txBody>
                    <a:bodyPr/>
                    <a:lstStyle/>
                    <a:p>
                      <a:pPr algn="ctr"/>
                      <a:r>
                        <a:rPr lang="en-GB" dirty="0" smtClean="0"/>
                        <a:t>7</a:t>
                      </a:r>
                      <a:endParaRPr lang="en-GB" dirty="0"/>
                    </a:p>
                  </a:txBody>
                  <a:tcPr anchor="ctr"/>
                </a:tc>
                <a:tc>
                  <a:txBody>
                    <a:bodyPr/>
                    <a:lstStyle/>
                    <a:p>
                      <a:pPr algn="ctr"/>
                      <a:r>
                        <a:rPr lang="en-GB" dirty="0" smtClean="0"/>
                        <a:t>Use of military terms</a:t>
                      </a:r>
                    </a:p>
                  </a:txBody>
                  <a:tcPr anchor="ctr"/>
                </a:tc>
                <a:tc>
                  <a:txBody>
                    <a:bodyPr/>
                    <a:lstStyle/>
                    <a:p>
                      <a:r>
                        <a:rPr lang="en-GB" dirty="0" smtClean="0"/>
                        <a:t>“Salvo” shows that</a:t>
                      </a:r>
                      <a:r>
                        <a:rPr lang="en-GB" baseline="0" dirty="0" smtClean="0"/>
                        <a:t> he compares the wind with human aircraft, using a metaphor to emphasise the power of nature and its control over us to isolate us and fear it. </a:t>
                      </a:r>
                      <a:endParaRPr lang="en-GB" dirty="0"/>
                    </a:p>
                  </a:txBody>
                  <a:tcPr/>
                </a:tc>
              </a:tr>
              <a:tr h="370840">
                <a:tc>
                  <a:txBody>
                    <a:bodyPr/>
                    <a:lstStyle/>
                    <a:p>
                      <a:pPr algn="ctr"/>
                      <a:r>
                        <a:rPr lang="en-GB" dirty="0" smtClean="0"/>
                        <a:t>8</a:t>
                      </a:r>
                      <a:endParaRPr lang="en-GB" dirty="0"/>
                    </a:p>
                  </a:txBody>
                  <a:tcPr anchor="ctr"/>
                </a:tc>
                <a:tc>
                  <a:txBody>
                    <a:bodyPr/>
                    <a:lstStyle/>
                    <a:p>
                      <a:pPr algn="ctr"/>
                      <a:r>
                        <a:rPr lang="en-GB" dirty="0" smtClean="0"/>
                        <a:t>Use of military terms</a:t>
                      </a:r>
                    </a:p>
                  </a:txBody>
                  <a:tcPr anchor="ctr"/>
                </a:tc>
                <a:tc>
                  <a:txBody>
                    <a:bodyPr/>
                    <a:lstStyle/>
                    <a:p>
                      <a:r>
                        <a:rPr lang="en-GB" dirty="0" smtClean="0"/>
                        <a:t>Compares the violence of nature and weather with the violence of war and conflict, and suggests we are at war with nature.</a:t>
                      </a:r>
                    </a:p>
                  </a:txBody>
                  <a:tcPr/>
                </a:tc>
              </a:tr>
            </a:tbl>
          </a:graphicData>
        </a:graphic>
      </p:graphicFrame>
    </p:spTree>
    <p:extLst>
      <p:ext uri="{BB962C8B-B14F-4D97-AF65-F5344CB8AC3E}">
        <p14:creationId xmlns:p14="http://schemas.microsoft.com/office/powerpoint/2010/main" val="187165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Similarities and differences</a:t>
            </a:r>
            <a:endParaRPr lang="en-GB" dirty="0"/>
          </a:p>
        </p:txBody>
      </p:sp>
      <p:sp>
        <p:nvSpPr>
          <p:cNvPr id="3" name="Content Placeholder 2"/>
          <p:cNvSpPr>
            <a:spLocks noGrp="1"/>
          </p:cNvSpPr>
          <p:nvPr>
            <p:ph sz="half" idx="1"/>
          </p:nvPr>
        </p:nvSpPr>
        <p:spPr>
          <a:xfrm>
            <a:off x="1223493" y="1970468"/>
            <a:ext cx="10084158" cy="3898626"/>
          </a:xfrm>
        </p:spPr>
        <p:txBody>
          <a:bodyPr/>
          <a:lstStyle/>
          <a:p>
            <a:pPr>
              <a:buFont typeface="Arial" panose="020B0604020202020204" pitchFamily="34" charset="0"/>
              <a:buChar char="•"/>
            </a:pPr>
            <a:r>
              <a:rPr lang="en-GB" dirty="0"/>
              <a:t> T</a:t>
            </a:r>
            <a:r>
              <a:rPr lang="en-GB" dirty="0" smtClean="0"/>
              <a:t>he key theme of both poems is </a:t>
            </a:r>
            <a:r>
              <a:rPr lang="en-GB" i="1" dirty="0" smtClean="0"/>
              <a:t>power</a:t>
            </a:r>
            <a:r>
              <a:rPr lang="en-GB" dirty="0" smtClean="0"/>
              <a:t>, as it shows the conflict between nature and man, and that nature always wins. Both poems represent the fear of nature, as shown with the mountain in The Prelude and the storm in Storm of the Island. </a:t>
            </a:r>
          </a:p>
          <a:p>
            <a:pPr>
              <a:buFont typeface="Arial" panose="020B0604020202020204" pitchFamily="34" charset="0"/>
              <a:buChar char="•"/>
            </a:pPr>
            <a:r>
              <a:rPr lang="en-GB" dirty="0"/>
              <a:t> </a:t>
            </a:r>
            <a:r>
              <a:rPr lang="en-GB" dirty="0" smtClean="0"/>
              <a:t>Both poems are about mans conflict with nature, however The Prelude shows a spiritual journey of reflection, whereas Storm on the Island suggests that the things we fear have power.</a:t>
            </a:r>
          </a:p>
          <a:p>
            <a:pPr>
              <a:buFont typeface="Arial" panose="020B0604020202020204" pitchFamily="34" charset="0"/>
              <a:buChar char="•"/>
            </a:pPr>
            <a:r>
              <a:rPr lang="en-GB" dirty="0" smtClean="0"/>
              <a:t> Both poems show that nature is something to be feared, but The Prelude shows that it’s because we offend nature by attempting to manipulate it, whereas Storm on the Island suggests that it’s because we underestimate the violence of nature and its effect on us.</a:t>
            </a:r>
          </a:p>
          <a:p>
            <a:pPr>
              <a:buFont typeface="Arial" panose="020B0604020202020204" pitchFamily="34" charset="0"/>
              <a:buChar char="•"/>
            </a:pPr>
            <a:r>
              <a:rPr lang="en-GB" dirty="0"/>
              <a:t> </a:t>
            </a:r>
            <a:r>
              <a:rPr lang="en-GB" dirty="0" smtClean="0"/>
              <a:t>Both </a:t>
            </a:r>
            <a:r>
              <a:rPr lang="en-GB" dirty="0"/>
              <a:t>poems are about man’s relationship with nature and what we do about it, however The Prelude suggests that man tries to manipulate nature and use it for his own good, whereas Storm on the Island shows how we fear nature and how its power make us weak.</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395085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Prelude</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 </a:t>
            </a:r>
            <a:r>
              <a:rPr lang="en-GB" dirty="0" smtClean="0"/>
              <a:t>The Prelude is a powerful poem about the </a:t>
            </a:r>
            <a:r>
              <a:rPr lang="en-GB" i="1" dirty="0" smtClean="0"/>
              <a:t>power of nature </a:t>
            </a:r>
            <a:r>
              <a:rPr lang="en-GB" dirty="0" smtClean="0"/>
              <a:t>and its conflict with man, and how nature always wins, as man is insignificant compared to nature.</a:t>
            </a:r>
          </a:p>
          <a:p>
            <a:pPr>
              <a:buFont typeface="Arial" panose="020B0604020202020204" pitchFamily="34" charset="0"/>
              <a:buChar char="•"/>
            </a:pPr>
            <a:r>
              <a:rPr lang="en-GB" dirty="0"/>
              <a:t> The poem shows the spiritual growth of the </a:t>
            </a:r>
            <a:r>
              <a:rPr lang="en-GB" dirty="0" smtClean="0"/>
              <a:t>poet and how he comes to terms with his </a:t>
            </a:r>
            <a:r>
              <a:rPr lang="en-GB" dirty="0"/>
              <a:t>place in nature and the world. </a:t>
            </a:r>
            <a:r>
              <a:rPr lang="en-GB" dirty="0" smtClean="0"/>
              <a:t>It represents a spiritual journey to mirror his journey of reflection.</a:t>
            </a:r>
          </a:p>
          <a:p>
            <a:pPr>
              <a:buFont typeface="Arial" panose="020B0604020202020204" pitchFamily="34" charset="0"/>
              <a:buChar char="•"/>
            </a:pPr>
            <a:r>
              <a:rPr lang="en-GB" dirty="0"/>
              <a:t> </a:t>
            </a:r>
            <a:r>
              <a:rPr lang="en-GB" dirty="0" smtClean="0"/>
              <a:t>It is part of the ‘romantic movement’ as it is a romantic poem, which believes in the power and beauty of nature. These poems are usually about intense feelings, emotions and personal experiences. </a:t>
            </a:r>
            <a:endParaRPr lang="en-GB" dirty="0"/>
          </a:p>
          <a:p>
            <a:pPr>
              <a:buFont typeface="Arial" panose="020B0604020202020204" pitchFamily="34" charset="0"/>
              <a:buChar char="•"/>
            </a:pPr>
            <a:r>
              <a:rPr lang="en-GB" dirty="0" smtClean="0"/>
              <a:t> This poem was written as a reaction against the Industrial Revolution and celebrated the natural word. </a:t>
            </a:r>
            <a:endParaRPr lang="en-GB" dirty="0"/>
          </a:p>
        </p:txBody>
      </p:sp>
      <p:pic>
        <p:nvPicPr>
          <p:cNvPr id="8194" name="Picture 2" descr="Image result for william wordsworth"/>
          <p:cNvPicPr>
            <a:picLocks noChangeAspect="1" noChangeArrowheads="1"/>
          </p:cNvPicPr>
          <p:nvPr/>
        </p:nvPicPr>
        <p:blipFill>
          <a:blip r:embed="rId2" cstate="print"/>
          <a:srcRect/>
          <a:stretch>
            <a:fillRect/>
          </a:stretch>
        </p:blipFill>
        <p:spPr bwMode="auto">
          <a:xfrm>
            <a:off x="10567851" y="169818"/>
            <a:ext cx="1441268" cy="1441268"/>
          </a:xfrm>
          <a:prstGeom prst="rect">
            <a:avLst/>
          </a:prstGeom>
          <a:noFill/>
        </p:spPr>
      </p:pic>
    </p:spTree>
    <p:extLst>
      <p:ext uri="{BB962C8B-B14F-4D97-AF65-F5344CB8AC3E}">
        <p14:creationId xmlns:p14="http://schemas.microsoft.com/office/powerpoint/2010/main" val="313586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Prelude – structure</a:t>
            </a:r>
            <a:endParaRPr lang="en-GB" dirty="0"/>
          </a:p>
        </p:txBody>
      </p:sp>
      <p:sp>
        <p:nvSpPr>
          <p:cNvPr id="3" name="Content Placeholder 2"/>
          <p:cNvSpPr>
            <a:spLocks noGrp="1"/>
          </p:cNvSpPr>
          <p:nvPr>
            <p:ph sz="half" idx="1"/>
          </p:nvPr>
        </p:nvSpPr>
        <p:spPr>
          <a:xfrm>
            <a:off x="1097278" y="1845733"/>
            <a:ext cx="10171735" cy="4271731"/>
          </a:xfrm>
        </p:spPr>
        <p:txBody>
          <a:bodyPr>
            <a:normAutofit/>
          </a:bodyPr>
          <a:lstStyle/>
          <a:p>
            <a:pPr>
              <a:buFont typeface="Arial" panose="020B0604020202020204" pitchFamily="34" charset="0"/>
              <a:buChar char="•"/>
            </a:pPr>
            <a:r>
              <a:rPr lang="en-GB" dirty="0" smtClean="0"/>
              <a:t> Written in blank verse.</a:t>
            </a:r>
          </a:p>
          <a:p>
            <a:pPr>
              <a:buFont typeface="Arial" panose="020B0604020202020204" pitchFamily="34" charset="0"/>
              <a:buChar char="•"/>
            </a:pPr>
            <a:r>
              <a:rPr lang="en-GB" dirty="0"/>
              <a:t> </a:t>
            </a:r>
            <a:r>
              <a:rPr lang="en-GB" dirty="0" smtClean="0"/>
              <a:t>It’s part of a larger poem that shows the narrators journey, where he encountered a mountain who’s </a:t>
            </a:r>
            <a:r>
              <a:rPr lang="en-GB" dirty="0"/>
              <a:t>presence had a great </a:t>
            </a:r>
            <a:r>
              <a:rPr lang="en-GB" dirty="0" smtClean="0"/>
              <a:t>effect on him and was troubled by the experience for days afterwards.</a:t>
            </a:r>
          </a:p>
          <a:p>
            <a:pPr>
              <a:buFont typeface="Arial" panose="020B0604020202020204" pitchFamily="34" charset="0"/>
              <a:buChar char="•"/>
            </a:pPr>
            <a:r>
              <a:rPr lang="en-GB" dirty="0"/>
              <a:t> </a:t>
            </a:r>
            <a:r>
              <a:rPr lang="en-GB" dirty="0" smtClean="0"/>
              <a:t>Written in iambic pentameter to give a consistent pace.</a:t>
            </a:r>
          </a:p>
          <a:p>
            <a:pPr>
              <a:buFont typeface="Arial" panose="020B0604020202020204" pitchFamily="34" charset="0"/>
              <a:buChar char="•"/>
            </a:pPr>
            <a:r>
              <a:rPr lang="en-GB" dirty="0"/>
              <a:t> </a:t>
            </a:r>
            <a:r>
              <a:rPr lang="en-GB" dirty="0" smtClean="0"/>
              <a:t>It’s structured to show the contrast of the serene and peaceful start where the narrator works with nature, to the dark and disturbing battle with nature from when his rowing tries to control his journey.</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118824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Prelude – symbolism </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This </a:t>
            </a:r>
            <a:r>
              <a:rPr lang="en-GB" dirty="0"/>
              <a:t>poem symbolically uses the journey to mirror the narrators spiritual journey of reflection. As the journey continues, it becomes more rough and hostile as the narrator approaches the “huge” mountain, which represents the full might and power of nature, it gets darker and nature becomes harsh and predatory, putting man back in his place.</a:t>
            </a:r>
          </a:p>
          <a:p>
            <a:pPr>
              <a:buFont typeface="Arial" panose="020B0604020202020204" pitchFamily="34" charset="0"/>
              <a:buChar char="•"/>
            </a:pPr>
            <a:r>
              <a:rPr lang="en-GB" dirty="0"/>
              <a:t> The conflict between man and nature is caused by mans attempt to manipulate nature, but nature still contains a power and majesty beyond mankind's ability. </a:t>
            </a:r>
          </a:p>
          <a:p>
            <a:endParaRPr lang="en-GB" dirty="0"/>
          </a:p>
        </p:txBody>
      </p:sp>
    </p:spTree>
    <p:extLst>
      <p:ext uri="{BB962C8B-B14F-4D97-AF65-F5344CB8AC3E}">
        <p14:creationId xmlns:p14="http://schemas.microsoft.com/office/powerpoint/2010/main" val="176814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Prelude – learning ladder</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130184"/>
              </p:ext>
            </p:extLst>
          </p:nvPr>
        </p:nvGraphicFramePr>
        <p:xfrm>
          <a:off x="1097280" y="1872021"/>
          <a:ext cx="10058400" cy="4363929"/>
        </p:xfrm>
        <a:graphic>
          <a:graphicData uri="http://schemas.openxmlformats.org/drawingml/2006/table">
            <a:tbl>
              <a:tblPr firstRow="1" bandRow="1">
                <a:tableStyleId>{5C22544A-7EE6-4342-B048-85BDC9FD1C3A}</a:tableStyleId>
              </a:tblPr>
              <a:tblGrid>
                <a:gridCol w="2367137"/>
                <a:gridCol w="4338463"/>
                <a:gridCol w="3352800"/>
              </a:tblGrid>
              <a:tr h="407540">
                <a:tc>
                  <a:txBody>
                    <a:bodyPr/>
                    <a:lstStyle/>
                    <a:p>
                      <a:pPr algn="ctr"/>
                      <a:r>
                        <a:rPr lang="en-GB" dirty="0" smtClean="0"/>
                        <a:t>Grade:</a:t>
                      </a:r>
                      <a:endParaRPr lang="en-GB" dirty="0"/>
                    </a:p>
                  </a:txBody>
                  <a:tcPr/>
                </a:tc>
                <a:tc>
                  <a:txBody>
                    <a:bodyPr/>
                    <a:lstStyle/>
                    <a:p>
                      <a:pPr algn="ctr"/>
                      <a:r>
                        <a:rPr lang="en-GB" dirty="0" smtClean="0"/>
                        <a:t>Technique:</a:t>
                      </a:r>
                      <a:endParaRPr lang="en-GB" dirty="0"/>
                    </a:p>
                  </a:txBody>
                  <a:tcPr/>
                </a:tc>
                <a:tc>
                  <a:txBody>
                    <a:bodyPr/>
                    <a:lstStyle/>
                    <a:p>
                      <a:pPr algn="ctr"/>
                      <a:r>
                        <a:rPr lang="en-GB" dirty="0" smtClean="0"/>
                        <a:t>Effect:</a:t>
                      </a:r>
                      <a:endParaRPr lang="en-GB" dirty="0"/>
                    </a:p>
                  </a:txBody>
                  <a:tcPr/>
                </a:tc>
              </a:tr>
              <a:tr h="1030309">
                <a:tc>
                  <a:txBody>
                    <a:bodyPr/>
                    <a:lstStyle/>
                    <a:p>
                      <a:pPr algn="ctr"/>
                      <a:r>
                        <a:rPr lang="en-GB" dirty="0" smtClean="0"/>
                        <a:t>6</a:t>
                      </a:r>
                      <a:endParaRPr lang="en-GB"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t>Personification</a:t>
                      </a:r>
                      <a:r>
                        <a:rPr lang="en-GB" baseline="0" dirty="0" smtClean="0"/>
                        <a:t> of nature</a:t>
                      </a:r>
                      <a:endParaRPr lang="en-GB" dirty="0" smtClean="0"/>
                    </a:p>
                  </a:txBody>
                  <a:tcPr anchor="ctr"/>
                </a:tc>
                <a:tc>
                  <a:txBody>
                    <a:bodyPr/>
                    <a:lstStyle/>
                    <a:p>
                      <a:r>
                        <a:rPr lang="en-GB" dirty="0" smtClean="0"/>
                        <a:t>Shows that</a:t>
                      </a:r>
                      <a:r>
                        <a:rPr lang="en-GB" baseline="0" dirty="0" smtClean="0"/>
                        <a:t> nature cannot be defeated by man as it is more powerful in everyway.</a:t>
                      </a:r>
                      <a:endParaRPr lang="en-GB" dirty="0"/>
                    </a:p>
                  </a:txBody>
                  <a:tcPr/>
                </a:tc>
              </a:tr>
              <a:tr h="721217">
                <a:tc>
                  <a:txBody>
                    <a:bodyPr/>
                    <a:lstStyle/>
                    <a:p>
                      <a:pPr algn="ctr"/>
                      <a:r>
                        <a:rPr lang="en-GB" dirty="0" smtClean="0"/>
                        <a:t>7</a:t>
                      </a:r>
                      <a:endParaRPr lang="en-GB" dirty="0"/>
                    </a:p>
                  </a:txBody>
                  <a:tcPr anchor="ctr"/>
                </a:tc>
                <a:tc>
                  <a:txBody>
                    <a:bodyPr/>
                    <a:lstStyle/>
                    <a:p>
                      <a:pPr algn="ctr"/>
                      <a:r>
                        <a:rPr lang="en-GB" dirty="0" smtClean="0"/>
                        <a:t>Personification of nature</a:t>
                      </a:r>
                    </a:p>
                  </a:txBody>
                  <a:tcPr anchor="ctr"/>
                </a:tc>
                <a:tc>
                  <a:txBody>
                    <a:bodyPr/>
                    <a:lstStyle/>
                    <a:p>
                      <a:r>
                        <a:rPr lang="en-GB" dirty="0" smtClean="0"/>
                        <a:t>Suggests that it knows mans weaknesses because of this, and so can defeat him if he dares</a:t>
                      </a:r>
                      <a:r>
                        <a:rPr lang="en-GB" baseline="0" dirty="0" smtClean="0"/>
                        <a:t> to </a:t>
                      </a:r>
                      <a:r>
                        <a:rPr lang="en-GB" dirty="0" smtClean="0"/>
                        <a:t>venture too</a:t>
                      </a:r>
                      <a:r>
                        <a:rPr lang="en-GB" baseline="0" dirty="0" smtClean="0"/>
                        <a:t> far. </a:t>
                      </a:r>
                      <a:endParaRPr lang="en-GB" dirty="0"/>
                    </a:p>
                  </a:txBody>
                  <a:tcPr/>
                </a:tc>
              </a:tr>
              <a:tr h="370840">
                <a:tc>
                  <a:txBody>
                    <a:bodyPr/>
                    <a:lstStyle/>
                    <a:p>
                      <a:pPr algn="ctr"/>
                      <a:r>
                        <a:rPr lang="en-GB" dirty="0" smtClean="0"/>
                        <a:t>8</a:t>
                      </a:r>
                      <a:endParaRPr lang="en-GB" dirty="0"/>
                    </a:p>
                  </a:txBody>
                  <a:tcPr anchor="ctr"/>
                </a:tc>
                <a:tc>
                  <a:txBody>
                    <a:bodyPr/>
                    <a:lstStyle/>
                    <a:p>
                      <a:pPr algn="ctr"/>
                      <a:r>
                        <a:rPr lang="en-GB" dirty="0" smtClean="0"/>
                        <a:t>Personification of nature</a:t>
                      </a:r>
                    </a:p>
                  </a:txBody>
                  <a:tcPr anchor="ctr"/>
                </a:tc>
                <a:tc>
                  <a:txBody>
                    <a:bodyPr/>
                    <a:lstStyle/>
                    <a:p>
                      <a:r>
                        <a:rPr lang="en-GB" dirty="0" smtClean="0"/>
                        <a:t>The personification of the mountain could symbolise the narrators guilt conscience as he feels he betrayed nature, shown with the oxymoron</a:t>
                      </a:r>
                      <a:r>
                        <a:rPr lang="en-GB" baseline="0" dirty="0" smtClean="0"/>
                        <a:t> “troubled pleasure”.</a:t>
                      </a:r>
                      <a:endParaRPr lang="en-GB" dirty="0" smtClean="0"/>
                    </a:p>
                  </a:txBody>
                  <a:tcPr/>
                </a:tc>
              </a:tr>
            </a:tbl>
          </a:graphicData>
        </a:graphic>
      </p:graphicFrame>
    </p:spTree>
    <p:extLst>
      <p:ext uri="{BB962C8B-B14F-4D97-AF65-F5344CB8AC3E}">
        <p14:creationId xmlns:p14="http://schemas.microsoft.com/office/powerpoint/2010/main" val="621287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Storm on the Island</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Storm on the Island is a powerful poem about the </a:t>
            </a:r>
            <a:r>
              <a:rPr lang="en-GB" i="1" dirty="0" smtClean="0"/>
              <a:t>power of nature</a:t>
            </a:r>
            <a:r>
              <a:rPr lang="en-GB" dirty="0"/>
              <a:t> </a:t>
            </a:r>
            <a:r>
              <a:rPr lang="en-GB" dirty="0" smtClean="0"/>
              <a:t>and peoples fear of the weather.</a:t>
            </a:r>
          </a:p>
          <a:p>
            <a:pPr>
              <a:buFont typeface="Arial" panose="020B0604020202020204" pitchFamily="34" charset="0"/>
              <a:buChar char="•"/>
            </a:pPr>
            <a:r>
              <a:rPr lang="en-GB" dirty="0"/>
              <a:t> The poem describes the experience of being in a </a:t>
            </a:r>
            <a:r>
              <a:rPr lang="en-GB" dirty="0" smtClean="0"/>
              <a:t>cottage during </a:t>
            </a:r>
            <a:r>
              <a:rPr lang="en-GB" dirty="0"/>
              <a:t>a storm. Heaney describes the bare ground, the sea and the wind. The people in the cottage are extremely isolated and can do nothing against the powerful and violent weather</a:t>
            </a:r>
            <a:r>
              <a:rPr lang="en-GB" dirty="0" smtClean="0"/>
              <a:t>.</a:t>
            </a:r>
          </a:p>
          <a:p>
            <a:pPr>
              <a:buFont typeface="Arial" panose="020B0604020202020204" pitchFamily="34" charset="0"/>
              <a:buChar char="•"/>
            </a:pPr>
            <a:r>
              <a:rPr lang="en-GB" dirty="0" smtClean="0"/>
              <a:t> The narrator admits being afraid by the end of the poem and his experience, by stating "it is a huge nothing that we fear“, which is also an oxymoron. This suggests that the ultimate power of the storm is that it is an unknown quantity. No one knows what the wind will do and what each storm will bring, therefore emphasising our fear of nature.</a:t>
            </a:r>
          </a:p>
        </p:txBody>
      </p:sp>
      <p:pic>
        <p:nvPicPr>
          <p:cNvPr id="4098" name="Picture 2" descr="Image result for seamus heaney"/>
          <p:cNvPicPr>
            <a:picLocks noChangeAspect="1" noChangeArrowheads="1"/>
          </p:cNvPicPr>
          <p:nvPr/>
        </p:nvPicPr>
        <p:blipFill>
          <a:blip r:embed="rId2" cstate="print"/>
          <a:srcRect t="4130" b="9565"/>
          <a:stretch>
            <a:fillRect/>
          </a:stretch>
        </p:blipFill>
        <p:spPr bwMode="auto">
          <a:xfrm>
            <a:off x="10604959" y="179361"/>
            <a:ext cx="1373681" cy="1479622"/>
          </a:xfrm>
          <a:prstGeom prst="rect">
            <a:avLst/>
          </a:prstGeom>
          <a:noFill/>
        </p:spPr>
      </p:pic>
    </p:spTree>
    <p:extLst>
      <p:ext uri="{BB962C8B-B14F-4D97-AF65-F5344CB8AC3E}">
        <p14:creationId xmlns:p14="http://schemas.microsoft.com/office/powerpoint/2010/main" val="338307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Storm on the Island – structure </a:t>
            </a:r>
            <a:endParaRPr lang="en-GB" dirty="0"/>
          </a:p>
        </p:txBody>
      </p:sp>
      <p:sp>
        <p:nvSpPr>
          <p:cNvPr id="3" name="Content Placeholder 2"/>
          <p:cNvSpPr>
            <a:spLocks noGrp="1"/>
          </p:cNvSpPr>
          <p:nvPr>
            <p:ph sz="half" idx="1"/>
          </p:nvPr>
        </p:nvSpPr>
        <p:spPr>
          <a:xfrm>
            <a:off x="1097278" y="1845733"/>
            <a:ext cx="10171735" cy="4271731"/>
          </a:xfrm>
        </p:spPr>
        <p:txBody>
          <a:bodyPr>
            <a:normAutofit/>
          </a:bodyPr>
          <a:lstStyle/>
          <a:p>
            <a:pPr>
              <a:buFont typeface="Arial" panose="020B0604020202020204" pitchFamily="34" charset="0"/>
              <a:buChar char="•"/>
            </a:pPr>
            <a:r>
              <a:rPr lang="en-GB" dirty="0" smtClean="0"/>
              <a:t> Written in blank verse.</a:t>
            </a:r>
          </a:p>
          <a:p>
            <a:pPr>
              <a:buFont typeface="Arial" panose="020B0604020202020204" pitchFamily="34" charset="0"/>
              <a:buChar char="•"/>
            </a:pPr>
            <a:r>
              <a:rPr lang="en-GB" dirty="0"/>
              <a:t> </a:t>
            </a:r>
            <a:r>
              <a:rPr lang="en-GB" dirty="0" smtClean="0"/>
              <a:t>No rhyme and no rhythm.</a:t>
            </a:r>
          </a:p>
          <a:p>
            <a:pPr>
              <a:buFont typeface="Arial" panose="020B0604020202020204" pitchFamily="34" charset="0"/>
              <a:buChar char="•"/>
            </a:pPr>
            <a:r>
              <a:rPr lang="en-GB" dirty="0"/>
              <a:t> C</a:t>
            </a:r>
            <a:r>
              <a:rPr lang="en-GB" dirty="0" smtClean="0"/>
              <a:t>onversational tone:</a:t>
            </a:r>
          </a:p>
          <a:p>
            <a:pPr marL="0" indent="0">
              <a:buNone/>
            </a:pPr>
            <a:r>
              <a:rPr lang="en-GB" dirty="0" smtClean="0"/>
              <a:t> -shown with the use if enjambment. </a:t>
            </a:r>
          </a:p>
          <a:p>
            <a:pPr marL="0" indent="0">
              <a:buNone/>
            </a:pPr>
            <a:r>
              <a:rPr lang="en-GB" dirty="0" smtClean="0"/>
              <a:t> -shown with the use of colloquial language such as “as you see”, and “you know what I mean”.</a:t>
            </a:r>
            <a:endParaRPr lang="en-GB" dirty="0"/>
          </a:p>
        </p:txBody>
      </p:sp>
    </p:spTree>
    <p:extLst>
      <p:ext uri="{BB962C8B-B14F-4D97-AF65-F5344CB8AC3E}">
        <p14:creationId xmlns:p14="http://schemas.microsoft.com/office/powerpoint/2010/main" val="168242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Storm on the Island – symbolism </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This </a:t>
            </a:r>
            <a:r>
              <a:rPr lang="en-GB" dirty="0"/>
              <a:t>poem suggests that there is an ongoing conflict between man and nature, shown with the use of military terms in the poem, such as “salvo”, “strafes”, “bombarded”.</a:t>
            </a:r>
          </a:p>
          <a:p>
            <a:pPr>
              <a:buFont typeface="Arial" panose="020B0604020202020204" pitchFamily="34" charset="0"/>
              <a:buChar char="•"/>
            </a:pPr>
            <a:r>
              <a:rPr lang="en-GB" dirty="0"/>
              <a:t> The cottage with “rock” walls on an island represents isolation but also safety. The cottage protects its inhabitants from the “savage” weather </a:t>
            </a:r>
            <a:r>
              <a:rPr lang="en-GB" dirty="0" smtClean="0"/>
              <a:t>to show us that we cannot fight nature, as it is too powerful and we would lose.</a:t>
            </a:r>
          </a:p>
          <a:p>
            <a:pPr>
              <a:buFont typeface="Arial" panose="020B0604020202020204" pitchFamily="34" charset="0"/>
              <a:buChar char="•"/>
            </a:pPr>
            <a:r>
              <a:rPr lang="en-GB" dirty="0" smtClean="0"/>
              <a:t> Harsh imagery is used to portray the weather and its power. This contrasts with the calm tone of the narrator at the beginning of the poem, which undermines its power, suggesting that the weather doesn't scare him.</a:t>
            </a:r>
          </a:p>
        </p:txBody>
      </p:sp>
    </p:spTree>
    <p:extLst>
      <p:ext uri="{BB962C8B-B14F-4D97-AF65-F5344CB8AC3E}">
        <p14:creationId xmlns:p14="http://schemas.microsoft.com/office/powerpoint/2010/main" val="402537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281</TotalTime>
  <Words>1036</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Retrospect</vt:lpstr>
      <vt:lpstr>Comparing The Prelude and Storm on the Island </vt:lpstr>
      <vt:lpstr>Similarities and differences</vt:lpstr>
      <vt:lpstr>The Prelude</vt:lpstr>
      <vt:lpstr>The Prelude – structure</vt:lpstr>
      <vt:lpstr>The Prelude – symbolism </vt:lpstr>
      <vt:lpstr>The Prelude – learning ladder</vt:lpstr>
      <vt:lpstr>Storm on the Island</vt:lpstr>
      <vt:lpstr>Storm on the Island – structure </vt:lpstr>
      <vt:lpstr>Storm on the Island – symbolism </vt:lpstr>
      <vt:lpstr>Storm on the Island– learning ladder</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The Prelude and Storm on the Island</dc:title>
  <dc:creator>Y11 Robson, Hannah</dc:creator>
  <cp:lastModifiedBy>N Hodgkins</cp:lastModifiedBy>
  <cp:revision>16</cp:revision>
  <dcterms:created xsi:type="dcterms:W3CDTF">2017-02-02T12:19:49Z</dcterms:created>
  <dcterms:modified xsi:type="dcterms:W3CDTF">2017-02-03T08:47:52Z</dcterms:modified>
</cp:coreProperties>
</file>