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81" r:id="rId4"/>
    <p:sldId id="258" r:id="rId5"/>
    <p:sldId id="259" r:id="rId6"/>
    <p:sldId id="262" r:id="rId7"/>
    <p:sldId id="260" r:id="rId8"/>
    <p:sldId id="261" r:id="rId9"/>
    <p:sldId id="263" r:id="rId10"/>
    <p:sldId id="270" r:id="rId11"/>
    <p:sldId id="271" r:id="rId12"/>
    <p:sldId id="272" r:id="rId13"/>
    <p:sldId id="265" r:id="rId14"/>
    <p:sldId id="266" r:id="rId15"/>
    <p:sldId id="267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9" r:id="rId24"/>
    <p:sldId id="268" r:id="rId25"/>
    <p:sldId id="280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A78DB-CF66-4161-A1AC-881225806D9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9439-C4EF-4714-A796-0B18544FF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99439-C4EF-4714-A796-0B18544FFAD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9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3611-B7B4-49E4-B679-CFA1DF3101B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F3A6-4E56-4107-AB4F-315183F472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"/>
            <a:ext cx="9275140" cy="7029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Violence, Evil, Duality, Symbolism 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7975" y="1185426"/>
            <a:ext cx="86891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Chapter 4: Carew Murder Case, broken cane as symbol of split personality: “Cane had broken……….one splintered half”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07975" y="404664"/>
            <a:ext cx="8440489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novel reveals social conditions of poverty, pathetic fallacy, Victorian fear of sex (Soho)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525026"/>
            <a:ext cx="88415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Chapter 4: Carew Murder Case – journey to Soho – pathetic fallacy: “A haggard shaft of daylight” “A dismal quarter of Soho”</a:t>
            </a:r>
          </a:p>
          <a:p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1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07975" y="404664"/>
            <a:ext cx="8440489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novel reveals social conditions of poverty, pathetic fallacy, Victorian fear of sex (Soho)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525026"/>
            <a:ext cx="88415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Chapter 4: Carew Murder Case – journey to Soho – pathetic fallacy: “The fog settled down again” – fog a symbol of secrecy</a:t>
            </a:r>
          </a:p>
          <a:p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4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28303" y="116632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1384995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Animalism, Victorian fear over Theory of Evolution, Fear of “Lower orders” – like animals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2417" y="2186880"/>
            <a:ext cx="8841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Chapter 8: The Last Night, Poole on Hyde: “When that masked thing, like a monkey”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5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523220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Transformation, Duality 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Chapter 9: Lanyon’s Narrative: “His face became suddenly black and his features seemed to melt and alter”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8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Chapter 10: The attraction of Hyde to Jekyll: “ I felt younger , lighter, happier……a heady recklessness”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0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Chapter 10:  Jekyll: “Man is not truly one, but truly two”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9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Chapter 10:  Jekyll: “The animal within me, licking the chops of memory”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2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3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Chapter 10:  Jekyll: “To assume, like a  thick cloak, that of Edward Hyde”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Chapter 10:  Jekyll: “All Human beings are commingled out of good and evil”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6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"/>
            <a:ext cx="9275140" cy="7029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7975" y="692696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b="1" dirty="0" smtClean="0">
                <a:solidFill>
                  <a:srgbClr val="7030A0"/>
                </a:solidFill>
              </a:rPr>
              <a:t>Key quotes to Change your life !</a:t>
            </a:r>
            <a:endParaRPr lang="en-GB" sz="1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23528" y="404664"/>
            <a:ext cx="842493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“respectability”, RELIGION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186435"/>
            <a:ext cx="8841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Chapter 10:  Jekyll: “Instantly the spirit of </a:t>
            </a:r>
            <a:r>
              <a:rPr lang="en-GB" sz="7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</a:t>
            </a:r>
            <a:r>
              <a:rPr lang="en-GB" sz="7200" b="1" dirty="0" smtClean="0">
                <a:solidFill>
                  <a:srgbClr val="FF0000"/>
                </a:solidFill>
              </a:rPr>
              <a:t> awoke in me and raged”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23528" y="404664"/>
            <a:ext cx="8424936" cy="1384995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“respectability”, RELIGION, SUPPRESSED SEXUALITY, Hyde a symbol of deviant behaviour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672216"/>
            <a:ext cx="8841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Chapter 10:  Jekyll: “My devil had long been caged, he came out roaring” – lack of sexual control?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28303" y="9006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23528" y="404664"/>
            <a:ext cx="842493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Chapter 10 – key ideas on Sin, Duality, “respectability”, 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9512" y="1672216"/>
            <a:ext cx="8841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Chapter 10:  Jekyll: “I was so profound a double dealer”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523220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Choice, Free Will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7731" y="988796"/>
            <a:ext cx="88415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Chapter 10:  Jekyll: “ But I had voluntarily stripped myself of these balancing instincts”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27955" y="167884"/>
            <a:ext cx="8288089" cy="6555641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These are the Key Quotes that you need to succeed in the exam</a:t>
            </a:r>
          </a:p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Try to learn as many as you can</a:t>
            </a:r>
          </a:p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Remember: </a:t>
            </a:r>
            <a:r>
              <a:rPr lang="en-GB" sz="6000" b="1" u="sng" dirty="0" smtClean="0">
                <a:solidFill>
                  <a:srgbClr val="FF0000"/>
                </a:solidFill>
              </a:rPr>
              <a:t>always be answering the question</a:t>
            </a:r>
            <a:endParaRPr lang="en-GB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7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17725" y="32953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Good Luck!</a:t>
            </a:r>
          </a:p>
          <a:p>
            <a:r>
              <a:rPr lang="en-GB" sz="9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GB" sz="9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1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"/>
            <a:ext cx="9275140" cy="702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3889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716131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3568" y="980728"/>
            <a:ext cx="7393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rgbClr val="7030A0"/>
                </a:solidFill>
              </a:rPr>
              <a:t>Proceed by mouse click – if you dare !</a:t>
            </a:r>
            <a:endParaRPr lang="en-GB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9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9006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Personification, foreshadowing Hyde, Contrasts</a:t>
            </a:r>
            <a:endParaRPr lang="en-GB" sz="2800" b="1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1584175" cy="1633170"/>
          </a:xfrm>
          <a:prstGeom prst="rect">
            <a:avLst/>
          </a:prstGeom>
          <a:noFill/>
        </p:spPr>
      </p:pic>
      <p:pic>
        <p:nvPicPr>
          <p:cNvPr id="15362" name="Picture 2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09120"/>
            <a:ext cx="2419201" cy="234888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03648" y="1123503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Chapter 1:</a:t>
            </a:r>
          </a:p>
          <a:p>
            <a:r>
              <a:rPr lang="en-GB" sz="5400" b="1" dirty="0" smtClean="0">
                <a:solidFill>
                  <a:srgbClr val="FF0000"/>
                </a:solidFill>
              </a:rPr>
              <a:t>“a certain sinister block of building thrust forward”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Superstition, Religion, “Otherness”</a:t>
            </a:r>
            <a:endParaRPr lang="en-GB" sz="2800" b="1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1584175" cy="1633170"/>
          </a:xfrm>
          <a:prstGeom prst="rect">
            <a:avLst/>
          </a:prstGeom>
          <a:noFill/>
        </p:spPr>
      </p:pic>
      <p:pic>
        <p:nvPicPr>
          <p:cNvPr id="15362" name="Picture 2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09120"/>
            <a:ext cx="2419201" cy="2348880"/>
          </a:xfrm>
          <a:prstGeom prst="rect">
            <a:avLst/>
          </a:prstGeom>
          <a:noFill/>
        </p:spPr>
      </p:pic>
      <p:pic>
        <p:nvPicPr>
          <p:cNvPr id="16386" name="Picture 2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725144"/>
            <a:ext cx="2476500" cy="184785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23528" y="1123503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Chapter 1:Enfield Describes </a:t>
            </a:r>
            <a:r>
              <a:rPr lang="en-GB" sz="5400" b="1" dirty="0" err="1" smtClean="0">
                <a:solidFill>
                  <a:srgbClr val="FF0000"/>
                </a:solidFill>
              </a:rPr>
              <a:t>Hyde:“a</a:t>
            </a:r>
            <a:r>
              <a:rPr lang="en-GB" sz="5400" b="1" dirty="0" smtClean="0">
                <a:solidFill>
                  <a:srgbClr val="FF0000"/>
                </a:solidFill>
              </a:rPr>
              <a:t> really </a:t>
            </a:r>
            <a:r>
              <a:rPr lang="en-GB" sz="5400" b="1" u="sng" dirty="0" smtClean="0">
                <a:solidFill>
                  <a:srgbClr val="FF0000"/>
                </a:solidFill>
              </a:rPr>
              <a:t>damnable</a:t>
            </a:r>
            <a:r>
              <a:rPr lang="en-GB" sz="5400" b="1" dirty="0" smtClean="0">
                <a:solidFill>
                  <a:srgbClr val="FF0000"/>
                </a:solidFill>
              </a:rPr>
              <a:t> man…..a strong feeling of deformity”</a:t>
            </a:r>
          </a:p>
          <a:p>
            <a:endParaRPr lang="en-GB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Superstition, Religion, “Otherness”</a:t>
            </a:r>
            <a:endParaRPr lang="en-GB" sz="2800" b="1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1584175" cy="1633170"/>
          </a:xfrm>
          <a:prstGeom prst="rect">
            <a:avLst/>
          </a:prstGeom>
          <a:noFill/>
        </p:spPr>
      </p:pic>
      <p:pic>
        <p:nvPicPr>
          <p:cNvPr id="15362" name="Picture 2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09120"/>
            <a:ext cx="2419201" cy="2348880"/>
          </a:xfrm>
          <a:prstGeom prst="rect">
            <a:avLst/>
          </a:prstGeom>
          <a:noFill/>
        </p:spPr>
      </p:pic>
      <p:pic>
        <p:nvPicPr>
          <p:cNvPr id="16386" name="Picture 2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725144"/>
            <a:ext cx="2476500" cy="184785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9532" y="1561679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Chapter 1:Enfield Describes Hyde:“ Like some </a:t>
            </a:r>
            <a:r>
              <a:rPr lang="en-GB" sz="5400" b="1" u="sng" dirty="0" smtClean="0">
                <a:solidFill>
                  <a:srgbClr val="FF0000"/>
                </a:solidFill>
              </a:rPr>
              <a:t>damned</a:t>
            </a:r>
            <a:r>
              <a:rPr lang="en-GB" sz="5400" b="1" dirty="0" smtClean="0">
                <a:solidFill>
                  <a:srgbClr val="FF0000"/>
                </a:solidFill>
              </a:rPr>
              <a:t> juggernaut”</a:t>
            </a:r>
          </a:p>
          <a:p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8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Deformity, Religion, foreshadowing</a:t>
            </a:r>
            <a:endParaRPr lang="en-GB" sz="2800" b="1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97152"/>
            <a:ext cx="1584175" cy="1633170"/>
          </a:xfrm>
          <a:prstGeom prst="rect">
            <a:avLst/>
          </a:prstGeom>
          <a:noFill/>
        </p:spPr>
      </p:pic>
      <p:pic>
        <p:nvPicPr>
          <p:cNvPr id="15362" name="Picture 2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09120"/>
            <a:ext cx="2419201" cy="2348880"/>
          </a:xfrm>
          <a:prstGeom prst="rect">
            <a:avLst/>
          </a:prstGeom>
          <a:noFill/>
        </p:spPr>
      </p:pic>
      <p:pic>
        <p:nvPicPr>
          <p:cNvPr id="18434" name="Picture 2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869160"/>
            <a:ext cx="2705100" cy="16859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7975" y="1185426"/>
            <a:ext cx="86891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Chapter 2: More on Hyde: “Mr Hyde was pale and dwarfish”, “Murderous mixture” “Foul </a:t>
            </a:r>
            <a:r>
              <a:rPr lang="en-GB" sz="5400" b="1" u="sng" dirty="0" smtClean="0">
                <a:solidFill>
                  <a:srgbClr val="FF0000"/>
                </a:solidFill>
              </a:rPr>
              <a:t>Soul</a:t>
            </a:r>
            <a:r>
              <a:rPr lang="en-GB" sz="5400" b="1" dirty="0" smtClean="0">
                <a:solidFill>
                  <a:srgbClr val="FF0000"/>
                </a:solidFill>
              </a:rPr>
              <a:t>”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01104" y="411272"/>
            <a:ext cx="6264696" cy="523220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Religion, Hyde as symbol of Evil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7975" y="1185426"/>
            <a:ext cx="86891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Chapter 2: </a:t>
            </a:r>
            <a:r>
              <a:rPr lang="en-GB" sz="6000" b="1" dirty="0" err="1" smtClean="0">
                <a:solidFill>
                  <a:srgbClr val="FF0000"/>
                </a:solidFill>
              </a:rPr>
              <a:t>Utterson</a:t>
            </a:r>
            <a:r>
              <a:rPr lang="en-GB" sz="6000" b="1" dirty="0" smtClean="0">
                <a:solidFill>
                  <a:srgbClr val="FF0000"/>
                </a:solidFill>
              </a:rPr>
              <a:t> on meeting Hyde: “Satan’s signature on a face”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1967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32" name="AutoShape 8" descr="Image result for doctor jekyll and mr 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doctor jekyll and mr hyde"/>
          <p:cNvPicPr>
            <a:picLocks noChangeAspect="1" noChangeArrowheads="1"/>
          </p:cNvPicPr>
          <p:nvPr/>
        </p:nvPicPr>
        <p:blipFill>
          <a:blip r:embed="rId2" cstate="print">
            <a:lum bright="55000" contrast="-81000"/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83768" y="404664"/>
            <a:ext cx="6264696" cy="954107"/>
          </a:xfrm>
          <a:prstGeom prst="rect">
            <a:avLst/>
          </a:prstGeom>
          <a:noFill/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Theme: Violence, Evil, Duality, breaking society’s codes</a:t>
            </a:r>
            <a:endParaRPr lang="en-GB" sz="2800" b="1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5751"/>
            <a:ext cx="2232248" cy="2232249"/>
          </a:xfrm>
          <a:prstGeom prst="rect">
            <a:avLst/>
          </a:prstGeom>
          <a:noFill/>
        </p:spPr>
      </p:pic>
      <p:pic>
        <p:nvPicPr>
          <p:cNvPr id="17412" name="Picture 4" descr="Image result for doctor jekyll and mr hy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38749"/>
            <a:ext cx="2819400" cy="1619251"/>
          </a:xfrm>
          <a:prstGeom prst="rect">
            <a:avLst/>
          </a:prstGeom>
          <a:noFill/>
        </p:spPr>
      </p:pic>
      <p:pic>
        <p:nvPicPr>
          <p:cNvPr id="17414" name="Picture 6" descr="Image result for doctor jekyll and mr hy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2028825" cy="15240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7975" y="1185426"/>
            <a:ext cx="86891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Chapter 4: Carew Murder Case, more on Hyde: “broke out of all bounds”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0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694</Words>
  <Application>Microsoft Office PowerPoint</Application>
  <PresentationFormat>On-screen Show (4:3)</PresentationFormat>
  <Paragraphs>51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nigster</dc:creator>
  <cp:lastModifiedBy>N Hodgkins</cp:lastModifiedBy>
  <cp:revision>29</cp:revision>
  <dcterms:created xsi:type="dcterms:W3CDTF">2017-02-19T20:44:49Z</dcterms:created>
  <dcterms:modified xsi:type="dcterms:W3CDTF">2017-10-10T12:18:59Z</dcterms:modified>
</cp:coreProperties>
</file>