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B3A378-949F-49DD-A033-FB22B46C80C2}"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115503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B3A378-949F-49DD-A033-FB22B46C80C2}"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425829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B3A378-949F-49DD-A033-FB22B46C80C2}"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156617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B3A378-949F-49DD-A033-FB22B46C80C2}"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234283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3A378-949F-49DD-A033-FB22B46C80C2}" type="datetimeFigureOut">
              <a:rPr lang="en-GB" smtClean="0"/>
              <a:t>25/05/2016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41801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B3A378-949F-49DD-A033-FB22B46C80C2}"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101275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B3A378-949F-49DD-A033-FB22B46C80C2}" type="datetimeFigureOut">
              <a:rPr lang="en-GB" smtClean="0"/>
              <a:t>25/05/2016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102734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B3A378-949F-49DD-A033-FB22B46C80C2}" type="datetimeFigureOut">
              <a:rPr lang="en-GB" smtClean="0"/>
              <a:t>25/05/2016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326679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3A378-949F-49DD-A033-FB22B46C80C2}" type="datetimeFigureOut">
              <a:rPr lang="en-GB" smtClean="0"/>
              <a:t>25/05/2016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40917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3A378-949F-49DD-A033-FB22B46C80C2}"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272369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3A378-949F-49DD-A033-FB22B46C80C2}" type="datetimeFigureOut">
              <a:rPr lang="en-GB" smtClean="0"/>
              <a:t>25/05/2016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CC394-4B53-4F7A-897B-AC5B8D6798DA}" type="slidenum">
              <a:rPr lang="en-GB" smtClean="0"/>
              <a:t>‹#›</a:t>
            </a:fld>
            <a:endParaRPr lang="en-GB"/>
          </a:p>
        </p:txBody>
      </p:sp>
    </p:spTree>
    <p:extLst>
      <p:ext uri="{BB962C8B-B14F-4D97-AF65-F5344CB8AC3E}">
        <p14:creationId xmlns:p14="http://schemas.microsoft.com/office/powerpoint/2010/main" val="345854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3A378-949F-49DD-A033-FB22B46C80C2}" type="datetimeFigureOut">
              <a:rPr lang="en-GB" smtClean="0"/>
              <a:t>25/05/2016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CC394-4B53-4F7A-897B-AC5B8D6798DA}" type="slidenum">
              <a:rPr lang="en-GB" smtClean="0"/>
              <a:t>‹#›</a:t>
            </a:fld>
            <a:endParaRPr lang="en-GB"/>
          </a:p>
        </p:txBody>
      </p:sp>
    </p:spTree>
    <p:extLst>
      <p:ext uri="{BB962C8B-B14F-4D97-AF65-F5344CB8AC3E}">
        <p14:creationId xmlns:p14="http://schemas.microsoft.com/office/powerpoint/2010/main" val="1302768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hmoop.com/henry-iv-part-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hmoop.com/richard-ii/plot-analysis.html"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hmoop.com/richard-ii/writing-style.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shmoop.com/hamlet/ending.html" TargetMode="External"/><Relationship Id="rId2" Type="http://schemas.openxmlformats.org/officeDocument/2006/relationships/hyperlink" Target="http://www.shmoop.com/king-lear/ending.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6311" y="261061"/>
            <a:ext cx="11623589" cy="6310184"/>
          </a:xfrm>
          <a:solidFill>
            <a:schemeClr val="accent4">
              <a:lumMod val="60000"/>
              <a:lumOff val="40000"/>
            </a:schemeClr>
          </a:solidFill>
        </p:spPr>
        <p:txBody>
          <a:bodyPr>
            <a:normAutofit/>
          </a:bodyPr>
          <a:lstStyle/>
          <a:p>
            <a:r>
              <a:rPr lang="en-GB" sz="5400" b="1" dirty="0" smtClean="0">
                <a:solidFill>
                  <a:srgbClr val="FF0000"/>
                </a:solidFill>
                <a:effectLst>
                  <a:outerShdw blurRad="38100" dist="38100" dir="2700000" algn="tl">
                    <a:srgbClr val="000000">
                      <a:alpha val="43137"/>
                    </a:srgbClr>
                  </a:outerShdw>
                </a:effectLst>
              </a:rPr>
              <a:t>The Language of Richard II</a:t>
            </a:r>
            <a:endParaRPr lang="en-GB" sz="5400" b="1" dirty="0">
              <a:solidFill>
                <a:srgbClr val="FF0000"/>
              </a:solidFill>
              <a:effectLst>
                <a:outerShdw blurRad="38100" dist="38100" dir="2700000" algn="tl">
                  <a:srgbClr val="000000">
                    <a:alpha val="43137"/>
                  </a:srgbClr>
                </a:outerShdw>
              </a:effectLst>
            </a:endParaRPr>
          </a:p>
        </p:txBody>
      </p:sp>
      <p:pic>
        <p:nvPicPr>
          <p:cNvPr id="1026" name="Picture 2" descr="http://roberthanks.typepad.com/.a/6a00e5500b4fae88330133f554dfda970b-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4939" y="1194026"/>
            <a:ext cx="3095625"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82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4000" b="1" dirty="0">
                <a:solidFill>
                  <a:srgbClr val="FF0000"/>
                </a:solidFill>
              </a:rPr>
              <a:t>Road Trip to the Holy Land</a:t>
            </a:r>
          </a:p>
          <a:p>
            <a:r>
              <a:rPr lang="en-GB" sz="2800" dirty="0"/>
              <a:t>It's no wonder that the newly crowned king (that would be King Henry IV) is feeling all guilty at the end of the play. After all, Henry's the one who stole Richard's crown and locked him up in prison. He also hinted to one of his henchmen that Richard should be murdered. So what does Henry do when he sees Richard's coffin? He decides to go on a pilgrimage to try to make up for his sins.</a:t>
            </a:r>
          </a:p>
          <a:p>
            <a:r>
              <a:rPr lang="en-GB" sz="2800" dirty="0"/>
              <a:t>At first Henry's road trip to the Holy Land (a.k.a. Jerusalem) </a:t>
            </a:r>
            <a:r>
              <a:rPr lang="en-GB" sz="2800" i="1" dirty="0"/>
              <a:t>sounds</a:t>
            </a:r>
            <a:r>
              <a:rPr lang="en-GB" sz="2800" dirty="0"/>
              <a:t> like a nice idea... until we figure out what he actually means, when he says, "I'll make a voyage to the Holy Land, / To wash this blood off from my guilty hand" (5.6.6). Translation: Henry is going to start a holy war to try to make up for his actions against the former king. More bloodshed to make up for previous bloodshed? This doesn't sound good at all.</a:t>
            </a:r>
          </a:p>
          <a:p>
            <a:endParaRPr lang="en-GB" dirty="0"/>
          </a:p>
        </p:txBody>
      </p:sp>
    </p:spTree>
    <p:extLst>
      <p:ext uri="{BB962C8B-B14F-4D97-AF65-F5344CB8AC3E}">
        <p14:creationId xmlns:p14="http://schemas.microsoft.com/office/powerpoint/2010/main" val="295012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4000" b="1" dirty="0">
                <a:solidFill>
                  <a:srgbClr val="FF0000"/>
                </a:solidFill>
              </a:rPr>
              <a:t>The </a:t>
            </a:r>
            <a:r>
              <a:rPr lang="en-GB" sz="4000" b="1" u="sng" dirty="0">
                <a:solidFill>
                  <a:srgbClr val="FF0000"/>
                </a:solidFill>
                <a:effectLst>
                  <a:outerShdw blurRad="38100" dist="38100" dir="2700000" algn="tl">
                    <a:srgbClr val="000000">
                      <a:alpha val="43137"/>
                    </a:srgbClr>
                  </a:outerShdw>
                </a:effectLst>
              </a:rPr>
              <a:t>Next</a:t>
            </a:r>
            <a:r>
              <a:rPr lang="en-GB" sz="4000" b="1" dirty="0">
                <a:solidFill>
                  <a:srgbClr val="FF0000"/>
                </a:solidFill>
              </a:rPr>
              <a:t> King of England</a:t>
            </a:r>
          </a:p>
          <a:p>
            <a:r>
              <a:rPr lang="en-GB" dirty="0"/>
              <a:t>Oh, did we mention that King Henry IV is also worried about his rotten, good-for-nothing son, Prince Hal, who is set to inherit the throne when Henry dies? Well, he is. Check out what Henry says in one of the last scenes of the play:</a:t>
            </a:r>
          </a:p>
          <a:p>
            <a:r>
              <a:rPr lang="en-GB" i="1" dirty="0"/>
              <a:t>Can no man tell me of my unthrifty son?</a:t>
            </a:r>
            <a:br>
              <a:rPr lang="en-GB" i="1" dirty="0"/>
            </a:br>
            <a:r>
              <a:rPr lang="en-GB" i="1" dirty="0" err="1"/>
              <a:t>'Tis</a:t>
            </a:r>
            <a:r>
              <a:rPr lang="en-GB" i="1" dirty="0"/>
              <a:t> full three months since I did see him last;</a:t>
            </a:r>
            <a:br>
              <a:rPr lang="en-GB" i="1" dirty="0"/>
            </a:br>
            <a:r>
              <a:rPr lang="en-GB" i="1" dirty="0"/>
              <a:t>If any plague hang over us, 'tis he.</a:t>
            </a:r>
            <a:br>
              <a:rPr lang="en-GB" i="1" dirty="0"/>
            </a:br>
            <a:r>
              <a:rPr lang="en-GB" i="1" dirty="0"/>
              <a:t>I would to God, my lords, he might be found:</a:t>
            </a:r>
            <a:br>
              <a:rPr lang="en-GB" i="1" dirty="0"/>
            </a:br>
            <a:r>
              <a:rPr lang="en-GB" i="1" dirty="0"/>
              <a:t>Inquire at London, '</a:t>
            </a:r>
            <a:r>
              <a:rPr lang="en-GB" i="1" dirty="0" err="1"/>
              <a:t>mongst</a:t>
            </a:r>
            <a:r>
              <a:rPr lang="en-GB" i="1" dirty="0"/>
              <a:t> the taverns there,</a:t>
            </a:r>
            <a:br>
              <a:rPr lang="en-GB" i="1" dirty="0"/>
            </a:br>
            <a:r>
              <a:rPr lang="en-GB" i="1" dirty="0"/>
              <a:t>For there, they say, he daily doth frequent,</a:t>
            </a:r>
            <a:br>
              <a:rPr lang="en-GB" i="1" dirty="0"/>
            </a:br>
            <a:r>
              <a:rPr lang="en-GB" i="1" dirty="0"/>
              <a:t>With unrestrained loose companions,</a:t>
            </a:r>
            <a:br>
              <a:rPr lang="en-GB" i="1" dirty="0"/>
            </a:br>
            <a:r>
              <a:rPr lang="en-GB" i="1" dirty="0"/>
              <a:t>Even such, they say, as stand in narrow lanes,</a:t>
            </a:r>
            <a:br>
              <a:rPr lang="en-GB" i="1" dirty="0"/>
            </a:br>
            <a:r>
              <a:rPr lang="en-GB" i="1" dirty="0"/>
              <a:t>And beat our watch, and rob our passengers;</a:t>
            </a:r>
            <a:r>
              <a:rPr lang="en-GB" dirty="0"/>
              <a:t> (5.3.1)</a:t>
            </a:r>
          </a:p>
          <a:p>
            <a:endParaRPr lang="en-GB" dirty="0"/>
          </a:p>
        </p:txBody>
      </p:sp>
    </p:spTree>
    <p:extLst>
      <p:ext uri="{BB962C8B-B14F-4D97-AF65-F5344CB8AC3E}">
        <p14:creationId xmlns:p14="http://schemas.microsoft.com/office/powerpoint/2010/main" val="4006441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4000" dirty="0"/>
              <a:t>Wow – no sooner has Henry IV come into power than Shakespeare is bringing up the question of who will take his place when he dies. The fact that the heir to the throne is nowhere to be found because he spends all his time in bars and brothels with his thieving friends sets off some warning bells, wouldn't you say? (By the way, if you want to know what happens with Prince Hal, you'll have to read </a:t>
            </a:r>
            <a:r>
              <a:rPr lang="en-GB" sz="4000" i="1" dirty="0">
                <a:hlinkClick r:id="rId2" tooltip="Henry IV Part 1"/>
              </a:rPr>
              <a:t>Henry IV Part 1</a:t>
            </a:r>
            <a:r>
              <a:rPr lang="en-GB" sz="4000" dirty="0"/>
              <a:t>.)</a:t>
            </a:r>
          </a:p>
        </p:txBody>
      </p:sp>
    </p:spTree>
    <p:extLst>
      <p:ext uri="{BB962C8B-B14F-4D97-AF65-F5344CB8AC3E}">
        <p14:creationId xmlns:p14="http://schemas.microsoft.com/office/powerpoint/2010/main" val="396612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4000" b="1" dirty="0">
                <a:solidFill>
                  <a:srgbClr val="FF0000"/>
                </a:solidFill>
              </a:rPr>
              <a:t>Why does Shakespeare Make the Ending Such a </a:t>
            </a:r>
            <a:r>
              <a:rPr lang="en-GB" sz="4000" b="1" dirty="0" smtClean="0">
                <a:solidFill>
                  <a:srgbClr val="FF0000"/>
                </a:solidFill>
              </a:rPr>
              <a:t>downer?</a:t>
            </a:r>
            <a:endParaRPr lang="en-GB" sz="4000" b="1" dirty="0">
              <a:solidFill>
                <a:srgbClr val="FF0000"/>
              </a:solidFill>
            </a:endParaRPr>
          </a:p>
          <a:p>
            <a:r>
              <a:rPr lang="en-GB" sz="3200" dirty="0"/>
              <a:t>We know what you're probably </a:t>
            </a:r>
            <a:r>
              <a:rPr lang="en-GB" sz="3200" dirty="0" smtClean="0"/>
              <a:t>thinking </a:t>
            </a:r>
            <a:r>
              <a:rPr lang="en-GB" sz="3200" dirty="0"/>
              <a:t>Richard was a pretty lousy king. He almost bankrupted England, had his own uncle murdered, and thought nothing of stealing from the members of the nobility. </a:t>
            </a:r>
            <a:endParaRPr lang="en-GB" sz="3200" dirty="0" smtClean="0"/>
          </a:p>
          <a:p>
            <a:r>
              <a:rPr lang="en-GB" sz="3200" dirty="0" smtClean="0"/>
              <a:t>So </a:t>
            </a:r>
            <a:r>
              <a:rPr lang="en-GB" sz="3200" dirty="0"/>
              <a:t>why doesn't Shakespeare throw the newly crowned King Henry IV a big parade or something for taking Richard down? There are a few reasons. Historically speaking, after Richard's death, Henry IV's reign was plagued by all sorts of problems – namely, civil warfare.</a:t>
            </a:r>
          </a:p>
          <a:p>
            <a:endParaRPr lang="en-GB" sz="3200" dirty="0"/>
          </a:p>
        </p:txBody>
      </p:sp>
    </p:spTree>
    <p:extLst>
      <p:ext uri="{BB962C8B-B14F-4D97-AF65-F5344CB8AC3E}">
        <p14:creationId xmlns:p14="http://schemas.microsoft.com/office/powerpoint/2010/main" val="441603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3200" dirty="0"/>
              <a:t>The other issue is that Henry IV didn't exactly take the traditional route to kingship. Like we've said elsewhere, kings were supposed to </a:t>
            </a:r>
            <a:r>
              <a:rPr lang="en-GB" sz="3200" i="1" dirty="0"/>
              <a:t>inherit</a:t>
            </a:r>
            <a:r>
              <a:rPr lang="en-GB" sz="3200" dirty="0"/>
              <a:t> the crown (ideally from their fathers), not just </a:t>
            </a:r>
            <a:r>
              <a:rPr lang="en-GB" sz="3200" i="1" dirty="0"/>
              <a:t>snatch it away</a:t>
            </a:r>
            <a:r>
              <a:rPr lang="en-GB" sz="3200" dirty="0"/>
              <a:t> from an existing ruler because they felt like it. </a:t>
            </a:r>
            <a:endParaRPr lang="en-GB" sz="3200" dirty="0" smtClean="0"/>
          </a:p>
          <a:p>
            <a:r>
              <a:rPr lang="en-GB" sz="3200" dirty="0" smtClean="0"/>
              <a:t>Plus</a:t>
            </a:r>
            <a:r>
              <a:rPr lang="en-GB" sz="3200" dirty="0"/>
              <a:t>, Henry IV has just eliminated a king who many believed was hand-picked by God to rule England. Even though it seems like Henry IV will probably be a more capable monarch than Richard ever was, he's also considered a rebel and a sinner. </a:t>
            </a:r>
            <a:endParaRPr lang="en-GB" sz="3200" dirty="0" smtClean="0"/>
          </a:p>
          <a:p>
            <a:r>
              <a:rPr lang="en-GB" sz="3200" dirty="0" smtClean="0"/>
              <a:t>More </a:t>
            </a:r>
            <a:r>
              <a:rPr lang="en-GB" sz="3200" dirty="0"/>
              <a:t>important, he has just opened the floodgates for even more rebellion, which Shakespeare covers in the next two plays of the series.</a:t>
            </a:r>
          </a:p>
        </p:txBody>
      </p:sp>
    </p:spTree>
    <p:extLst>
      <p:ext uri="{BB962C8B-B14F-4D97-AF65-F5344CB8AC3E}">
        <p14:creationId xmlns:p14="http://schemas.microsoft.com/office/powerpoint/2010/main" val="334843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4400" b="1" cap="all" dirty="0">
                <a:solidFill>
                  <a:srgbClr val="FF0000"/>
                </a:solidFill>
              </a:rPr>
              <a:t>ANALYSIS: BOOKER'S SEVEN BASIC PLOTS ANALYSIS</a:t>
            </a:r>
          </a:p>
          <a:p>
            <a:r>
              <a:rPr lang="en-GB" sz="4400" dirty="0">
                <a:hlinkClick r:id="rId2" tooltip="Plot Analysis"/>
              </a:rPr>
              <a:t> </a:t>
            </a:r>
            <a:r>
              <a:rPr lang="en-GB" sz="4400" dirty="0" smtClean="0"/>
              <a:t>Christopher </a:t>
            </a:r>
            <a:r>
              <a:rPr lang="en-GB" sz="4400" dirty="0"/>
              <a:t>Booker is a scholar who wrote that every story falls into one of seven basic plot structures: Overcoming the Monster, Rags to Riches, the Quest, Voyage and Return, Comedy, </a:t>
            </a:r>
            <a:r>
              <a:rPr lang="en-GB" sz="4400" b="1" dirty="0">
                <a:solidFill>
                  <a:srgbClr val="FF0000"/>
                </a:solidFill>
              </a:rPr>
              <a:t>Tragedy</a:t>
            </a:r>
            <a:r>
              <a:rPr lang="en-GB" sz="4400" dirty="0"/>
              <a:t>, and Rebirth. </a:t>
            </a:r>
            <a:r>
              <a:rPr lang="en-GB" sz="4400" dirty="0" smtClean="0"/>
              <a:t>Which </a:t>
            </a:r>
            <a:r>
              <a:rPr lang="en-GB" sz="4400" dirty="0"/>
              <a:t>of these structures fits this story like Cinderella’s </a:t>
            </a:r>
            <a:r>
              <a:rPr lang="en-GB" sz="4400" dirty="0" smtClean="0"/>
              <a:t>slipper ?</a:t>
            </a:r>
            <a:endParaRPr lang="en-GB" sz="4400" dirty="0"/>
          </a:p>
          <a:p>
            <a:endParaRPr lang="en-GB" dirty="0"/>
          </a:p>
        </p:txBody>
      </p:sp>
    </p:spTree>
    <p:extLst>
      <p:ext uri="{BB962C8B-B14F-4D97-AF65-F5344CB8AC3E}">
        <p14:creationId xmlns:p14="http://schemas.microsoft.com/office/powerpoint/2010/main" val="404755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6000" b="1" u="sng" dirty="0">
                <a:solidFill>
                  <a:srgbClr val="FF0000"/>
                </a:solidFill>
                <a:effectLst>
                  <a:outerShdw blurRad="38100" dist="38100" dir="2700000" algn="tl">
                    <a:srgbClr val="000000">
                      <a:alpha val="43137"/>
                    </a:srgbClr>
                  </a:outerShdw>
                </a:effectLst>
              </a:rPr>
              <a:t>Plot Type : Tragedy</a:t>
            </a:r>
          </a:p>
          <a:p>
            <a:r>
              <a:rPr lang="en-GB" sz="6000" dirty="0"/>
              <a:t>Note: Like a lot of scholars, Christopher Booker identifies </a:t>
            </a:r>
            <a:r>
              <a:rPr lang="en-GB" sz="6000" i="1" dirty="0"/>
              <a:t>Richard II </a:t>
            </a:r>
            <a:r>
              <a:rPr lang="en-GB" sz="6000" dirty="0"/>
              <a:t>as a tragedy, but the play also falls into the genre of history </a:t>
            </a:r>
            <a:r>
              <a:rPr lang="en-GB" sz="6000" dirty="0" smtClean="0"/>
              <a:t>play</a:t>
            </a:r>
            <a:r>
              <a:rPr lang="en-GB" sz="6000" dirty="0"/>
              <a:t> </a:t>
            </a:r>
          </a:p>
          <a:p>
            <a:endParaRPr lang="en-GB" sz="6000" dirty="0"/>
          </a:p>
        </p:txBody>
      </p:sp>
    </p:spTree>
    <p:extLst>
      <p:ext uri="{BB962C8B-B14F-4D97-AF65-F5344CB8AC3E}">
        <p14:creationId xmlns:p14="http://schemas.microsoft.com/office/powerpoint/2010/main" val="3969452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lnSpcReduction="10000"/>
          </a:bodyPr>
          <a:lstStyle/>
          <a:p>
            <a:r>
              <a:rPr lang="en-GB" sz="4000" b="1" dirty="0">
                <a:solidFill>
                  <a:srgbClr val="FF0000"/>
                </a:solidFill>
              </a:rPr>
              <a:t>Anticipation Stage</a:t>
            </a:r>
          </a:p>
          <a:p>
            <a:r>
              <a:rPr lang="en-GB" sz="4000" dirty="0"/>
              <a:t>Richard has emptied out his royal checking account and needs money to fund the wars in Ireland. He's pretty pleased with life, though: as a monarch chosen by God, he thinks he's pretty awesome, and so does everyone around him, since he only surrounds himself with flatterers. Life is good for Richard.</a:t>
            </a:r>
          </a:p>
          <a:p>
            <a:r>
              <a:rPr lang="en-GB" sz="4000" dirty="0"/>
              <a:t>Richard might be said to suffer from an excess of self-esteem. He thinks he's just as great as all his yes-men say, and as a result he feels like he can do whatever he wants.</a:t>
            </a:r>
          </a:p>
          <a:p>
            <a:endParaRPr lang="en-GB" dirty="0"/>
          </a:p>
        </p:txBody>
      </p:sp>
    </p:spTree>
    <p:extLst>
      <p:ext uri="{BB962C8B-B14F-4D97-AF65-F5344CB8AC3E}">
        <p14:creationId xmlns:p14="http://schemas.microsoft.com/office/powerpoint/2010/main" val="3486717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200" b="1" dirty="0">
                <a:solidFill>
                  <a:srgbClr val="FF0000"/>
                </a:solidFill>
              </a:rPr>
              <a:t>Dream Stage</a:t>
            </a:r>
          </a:p>
          <a:p>
            <a:r>
              <a:rPr lang="en-GB" sz="3200" dirty="0"/>
              <a:t>When Bolingbroke accuses Mowbray of killing Gloucester (a murder Richard seems to have ordered), Richard tries to get them to be friends. When that doesn't work, he banishes them both. When Gaunt dies, Richard is totally psyched, since Gaunt had a lot of property. He seizes it to help fund the wars.</a:t>
            </a:r>
          </a:p>
          <a:p>
            <a:r>
              <a:rPr lang="en-GB" sz="3200" dirty="0"/>
              <a:t>Everything seems to be going very well for Richard! The annoying uncle who insulted him has died, leaving all his riches behind. Since Richard banished his heir, Bolingbroke isn't around to try to interfere with Richard's plan to steal </a:t>
            </a:r>
            <a:r>
              <a:rPr lang="en-GB" sz="3200" dirty="0" err="1"/>
              <a:t>Gaunt's</a:t>
            </a:r>
            <a:r>
              <a:rPr lang="en-GB" sz="3200" dirty="0"/>
              <a:t> property.</a:t>
            </a:r>
          </a:p>
          <a:p>
            <a:endParaRPr lang="en-GB" sz="3200" dirty="0"/>
          </a:p>
        </p:txBody>
      </p:sp>
    </p:spTree>
    <p:extLst>
      <p:ext uri="{BB962C8B-B14F-4D97-AF65-F5344CB8AC3E}">
        <p14:creationId xmlns:p14="http://schemas.microsoft.com/office/powerpoint/2010/main" val="285582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600" b="1" dirty="0">
                <a:solidFill>
                  <a:srgbClr val="FF0000"/>
                </a:solidFill>
              </a:rPr>
              <a:t>Frustration Stage</a:t>
            </a:r>
          </a:p>
          <a:p>
            <a:r>
              <a:rPr lang="en-GB" sz="3200" dirty="0"/>
              <a:t>Unfortunately, at this point another uncle decides to pipe up and criticize Richard. York, who's always done what Richard told him to, tells Richard he can't take it anymore and that it's wrong to take Bolingbroke's property. Richard ignores him and goes off to Ireland to fight.</a:t>
            </a:r>
          </a:p>
          <a:p>
            <a:r>
              <a:rPr lang="en-GB" sz="3200" dirty="0"/>
              <a:t>This is the point when things start to go badly for Richard. If even yes-man York is freaked out by what he's doing to Bolingbroke, then the rest of the nobles must be pretty convinced that Richard is treating Bolingbroke not just badly but illegally. Public opinion is turning against Richard, and everyone thinks Bolingbroke has a pretty good case for coming back to claim what's his.</a:t>
            </a:r>
          </a:p>
          <a:p>
            <a:endParaRPr lang="en-GB" dirty="0"/>
          </a:p>
        </p:txBody>
      </p:sp>
    </p:spTree>
    <p:extLst>
      <p:ext uri="{BB962C8B-B14F-4D97-AF65-F5344CB8AC3E}">
        <p14:creationId xmlns:p14="http://schemas.microsoft.com/office/powerpoint/2010/main" val="173561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3600" dirty="0"/>
              <a:t>Poetry (Blank Verse, Rhymed Couplets)</a:t>
            </a:r>
          </a:p>
          <a:p>
            <a:r>
              <a:rPr lang="en-GB" sz="3600" dirty="0"/>
              <a:t>We've said it before and we'll say it again: </a:t>
            </a:r>
            <a:r>
              <a:rPr lang="en-GB" sz="3600" dirty="0" smtClean="0"/>
              <a:t>Shakespeare </a:t>
            </a:r>
            <a:r>
              <a:rPr lang="en-GB" sz="3600" dirty="0"/>
              <a:t>wrote most of his plays in a combination of verse (poetry) and prose (the way we talk every day). In general, the upper class characters tend to speak verse, which is a </a:t>
            </a:r>
            <a:r>
              <a:rPr lang="en-GB" sz="3600" dirty="0" smtClean="0"/>
              <a:t>formal </a:t>
            </a:r>
            <a:r>
              <a:rPr lang="en-GB" sz="3600" dirty="0"/>
              <a:t>way to talk. (The idea is that speaking verse fits their noble status.) On the other hand, commoners, or everyday Joes, tend to speak regular old prose (like us).</a:t>
            </a:r>
          </a:p>
          <a:p>
            <a:r>
              <a:rPr lang="en-GB" sz="3600" dirty="0"/>
              <a:t>But... </a:t>
            </a:r>
            <a:r>
              <a:rPr lang="en-GB" sz="3600" i="1" dirty="0"/>
              <a:t>Richard II </a:t>
            </a:r>
            <a:r>
              <a:rPr lang="en-GB" sz="3600" dirty="0"/>
              <a:t>is the one exception to this rule. </a:t>
            </a:r>
            <a:r>
              <a:rPr lang="en-GB" sz="3600" b="1" dirty="0">
                <a:solidFill>
                  <a:srgbClr val="FF0000"/>
                </a:solidFill>
              </a:rPr>
              <a:t>Almost the entire play is written in verse, which means that EVERYBODY speaks poetry, even the "lowly" gardeners.</a:t>
            </a:r>
          </a:p>
          <a:p>
            <a:endParaRPr lang="en-GB" sz="3600" dirty="0"/>
          </a:p>
        </p:txBody>
      </p:sp>
    </p:spTree>
    <p:extLst>
      <p:ext uri="{BB962C8B-B14F-4D97-AF65-F5344CB8AC3E}">
        <p14:creationId xmlns:p14="http://schemas.microsoft.com/office/powerpoint/2010/main" val="322729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600" b="1" dirty="0">
                <a:solidFill>
                  <a:srgbClr val="FF0000"/>
                </a:solidFill>
              </a:rPr>
              <a:t>Nightmare Stage</a:t>
            </a:r>
          </a:p>
          <a:p>
            <a:r>
              <a:rPr lang="en-GB" sz="3200" dirty="0"/>
              <a:t>Sure enough, Bolingbroke comes back. Richard is so far away that communication isn't really happening between him and York. The tide is turning against him. People think Bolingbroke deserves his inheritance, and a </a:t>
            </a:r>
            <a:r>
              <a:rPr lang="en-GB" sz="3200" dirty="0" smtClean="0"/>
              <a:t>rumour </a:t>
            </a:r>
            <a:r>
              <a:rPr lang="en-GB" sz="3200" dirty="0"/>
              <a:t>starts to spread that Richard is dead. Shortly after Richard comes back, Bolingbroke captures him and Richard hands him the crown.</a:t>
            </a:r>
          </a:p>
          <a:p>
            <a:r>
              <a:rPr lang="en-GB" sz="3200" dirty="0"/>
              <a:t>Richard's overconfidence in his subjects' loyalty and in his own godlike status leads </a:t>
            </a:r>
            <a:r>
              <a:rPr lang="en-GB" sz="3200" dirty="0" smtClean="0"/>
              <a:t>him </a:t>
            </a:r>
            <a:r>
              <a:rPr lang="en-GB" sz="3200" dirty="0"/>
              <a:t>to neglect his kingdom. By the time he decides to do something about it, it's too late: Bolingbroke has total control.</a:t>
            </a:r>
          </a:p>
        </p:txBody>
      </p:sp>
    </p:spTree>
    <p:extLst>
      <p:ext uri="{BB962C8B-B14F-4D97-AF65-F5344CB8AC3E}">
        <p14:creationId xmlns:p14="http://schemas.microsoft.com/office/powerpoint/2010/main" val="229654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200" b="1" dirty="0">
                <a:solidFill>
                  <a:srgbClr val="FF0000"/>
                </a:solidFill>
              </a:rPr>
              <a:t>Destruction or death wish </a:t>
            </a:r>
            <a:r>
              <a:rPr lang="en-GB" sz="3200" b="1" dirty="0" smtClean="0">
                <a:solidFill>
                  <a:srgbClr val="FF0000"/>
                </a:solidFill>
              </a:rPr>
              <a:t>Stage</a:t>
            </a:r>
          </a:p>
          <a:p>
            <a:endParaRPr lang="en-GB" sz="3200" b="1" dirty="0">
              <a:solidFill>
                <a:srgbClr val="FF0000"/>
              </a:solidFill>
            </a:endParaRPr>
          </a:p>
          <a:p>
            <a:r>
              <a:rPr lang="en-GB" sz="3200" dirty="0"/>
              <a:t>King Henry gets down to the business of ruling England. Richard mopes for a while until he's finally killed by Sir Piers Exton and his henchmen.</a:t>
            </a:r>
          </a:p>
          <a:p>
            <a:r>
              <a:rPr lang="en-GB" sz="3200" dirty="0"/>
              <a:t>There's some poetic justice in the way Richard dies: he's murdered in the same way Gloucester seems to have been when he was Richard's captive: as a prisoner of the king, who might or might not have directly ordered his death. The play ends with Richard's coffin onstage.</a:t>
            </a:r>
          </a:p>
          <a:p>
            <a:endParaRPr lang="en-GB" sz="3200" dirty="0"/>
          </a:p>
        </p:txBody>
      </p:sp>
    </p:spTree>
    <p:extLst>
      <p:ext uri="{BB962C8B-B14F-4D97-AF65-F5344CB8AC3E}">
        <p14:creationId xmlns:p14="http://schemas.microsoft.com/office/powerpoint/2010/main" val="147044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200" u="sng" dirty="0">
                <a:effectLst>
                  <a:outerShdw blurRad="38100" dist="38100" dir="2700000" algn="tl">
                    <a:srgbClr val="000000">
                      <a:alpha val="43137"/>
                    </a:srgbClr>
                  </a:outerShdw>
                </a:effectLst>
              </a:rPr>
              <a:t>Why? </a:t>
            </a:r>
            <a:endParaRPr lang="en-GB" sz="3200" u="sng" dirty="0" smtClean="0">
              <a:effectLst>
                <a:outerShdw blurRad="38100" dist="38100" dir="2700000" algn="tl">
                  <a:srgbClr val="000000">
                    <a:alpha val="43137"/>
                  </a:srgbClr>
                </a:outerShdw>
              </a:effectLst>
            </a:endParaRPr>
          </a:p>
          <a:p>
            <a:r>
              <a:rPr lang="en-GB" sz="3200" dirty="0" smtClean="0"/>
              <a:t>There </a:t>
            </a:r>
            <a:r>
              <a:rPr lang="en-GB" sz="3200" dirty="0"/>
              <a:t>are boatloads of possible explanations, but here's how we see things. </a:t>
            </a:r>
            <a:r>
              <a:rPr lang="en-GB" sz="3200" b="1" dirty="0">
                <a:solidFill>
                  <a:srgbClr val="FF0000"/>
                </a:solidFill>
              </a:rPr>
              <a:t>The world of Richard II is full of corruption, conspiracy, and hypocrisy. It seems artificial when everyone in the play runs around speaking in carefully constructed verse, which reminds us that hardly anyone can be trusted.</a:t>
            </a:r>
          </a:p>
          <a:p>
            <a:r>
              <a:rPr lang="en-GB" sz="3200" dirty="0"/>
              <a:t>Of course, you've probably got more questions, like what </a:t>
            </a:r>
            <a:r>
              <a:rPr lang="en-GB" sz="3200" i="1" dirty="0"/>
              <a:t>kind</a:t>
            </a:r>
            <a:r>
              <a:rPr lang="en-GB" sz="3200" dirty="0"/>
              <a:t> of poetry does everybody speak? Wait, you weren't wondering that? </a:t>
            </a:r>
            <a:endParaRPr lang="en-GB" sz="3200" dirty="0" smtClean="0"/>
          </a:p>
          <a:p>
            <a:r>
              <a:rPr lang="en-GB" sz="3200" dirty="0" smtClean="0"/>
              <a:t>Well</a:t>
            </a:r>
            <a:r>
              <a:rPr lang="en-GB" sz="3200" dirty="0"/>
              <a:t>, we'll tell you anyway: usually blank verse a.k.a. unrhymed iambic pentameter. But there are also a lot of rhymed couplets in this play, too. What the heck are </a:t>
            </a:r>
            <a:r>
              <a:rPr lang="en-GB" sz="3200" i="1" dirty="0"/>
              <a:t>blank verse</a:t>
            </a:r>
            <a:r>
              <a:rPr lang="en-GB" sz="3200" dirty="0"/>
              <a:t> and </a:t>
            </a:r>
            <a:r>
              <a:rPr lang="en-GB" sz="3200" i="1" dirty="0"/>
              <a:t>rhymed couplets</a:t>
            </a:r>
            <a:r>
              <a:rPr lang="en-GB" sz="3200" dirty="0"/>
              <a:t>? you ask. Let's break it down:</a:t>
            </a:r>
          </a:p>
          <a:p>
            <a:endParaRPr lang="en-GB" dirty="0"/>
          </a:p>
        </p:txBody>
      </p:sp>
    </p:spTree>
    <p:extLst>
      <p:ext uri="{BB962C8B-B14F-4D97-AF65-F5344CB8AC3E}">
        <p14:creationId xmlns:p14="http://schemas.microsoft.com/office/powerpoint/2010/main" val="119043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200" b="1" u="sng" dirty="0"/>
              <a:t>Blank Verse (Unrhymed Iambic Pentameter)</a:t>
            </a:r>
          </a:p>
          <a:p>
            <a:r>
              <a:rPr lang="en-GB" dirty="0"/>
              <a:t>Don't let the fancy names intimidate you – it's simple once you get the hang of it. Let's start with a definition of "iambic pentameter":</a:t>
            </a:r>
          </a:p>
          <a:p>
            <a:r>
              <a:rPr lang="en-GB" dirty="0"/>
              <a:t>An "iamb" is an unaccented syllable followed by an accented one. "Penta" means "five," and "meter" refers to a regular rhythmic pattern. So "iambic pentameter" is a kind of </a:t>
            </a:r>
            <a:r>
              <a:rPr lang="en-GB" i="1" dirty="0"/>
              <a:t>rhythmic pattern </a:t>
            </a:r>
            <a:r>
              <a:rPr lang="en-GB" dirty="0"/>
              <a:t>that consist of </a:t>
            </a:r>
            <a:r>
              <a:rPr lang="en-GB" i="1" dirty="0"/>
              <a:t>five iambs </a:t>
            </a:r>
            <a:r>
              <a:rPr lang="en-GB" dirty="0"/>
              <a:t>per line. </a:t>
            </a:r>
            <a:r>
              <a:rPr lang="en-GB" b="1" dirty="0">
                <a:solidFill>
                  <a:srgbClr val="FF0000"/>
                </a:solidFill>
              </a:rPr>
              <a:t>It's the most common rhythm in English poetry and sounds like five heartbeats:</a:t>
            </a:r>
          </a:p>
          <a:p>
            <a:r>
              <a:rPr lang="en-GB" dirty="0"/>
              <a:t>da DUM, da DUM, da DUM, da DUM, da DUM.</a:t>
            </a:r>
          </a:p>
          <a:p>
            <a:r>
              <a:rPr lang="en-GB" dirty="0"/>
              <a:t>Let's try it out on this line, where Richard fells sorry for himself:</a:t>
            </a:r>
          </a:p>
          <a:p>
            <a:r>
              <a:rPr lang="en-GB" dirty="0"/>
              <a:t>I </a:t>
            </a:r>
            <a:r>
              <a:rPr lang="en-GB" dirty="0" err="1"/>
              <a:t>WASTEd</a:t>
            </a:r>
            <a:r>
              <a:rPr lang="en-GB" dirty="0"/>
              <a:t> TIME, and NOW doth TIME waste ME;</a:t>
            </a:r>
          </a:p>
          <a:p>
            <a:r>
              <a:rPr lang="en-GB" dirty="0"/>
              <a:t>For NOW hath TIME made ME his </a:t>
            </a:r>
            <a:r>
              <a:rPr lang="en-GB" dirty="0" err="1"/>
              <a:t>NUMBering</a:t>
            </a:r>
            <a:r>
              <a:rPr lang="en-GB" dirty="0"/>
              <a:t> CLOCK:</a:t>
            </a:r>
          </a:p>
          <a:p>
            <a:r>
              <a:rPr lang="en-GB" dirty="0"/>
              <a:t>Every second syllable is accented (stressed), so this is classic iambic pentameter. (Note: the word "numbering" is pronounced with only two syllables and sounds like "</a:t>
            </a:r>
            <a:r>
              <a:rPr lang="en-GB" dirty="0" err="1"/>
              <a:t>numb'ring</a:t>
            </a:r>
            <a:r>
              <a:rPr lang="en-GB" dirty="0"/>
              <a:t>.") Since the lines have no regular rhyme scheme, we call it unrhymed iambic pentameter, or blank verse.</a:t>
            </a:r>
          </a:p>
          <a:p>
            <a:endParaRPr lang="en-GB" dirty="0"/>
          </a:p>
        </p:txBody>
      </p:sp>
    </p:spTree>
    <p:extLst>
      <p:ext uri="{BB962C8B-B14F-4D97-AF65-F5344CB8AC3E}">
        <p14:creationId xmlns:p14="http://schemas.microsoft.com/office/powerpoint/2010/main" val="366120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lstStyle/>
          <a:p>
            <a:r>
              <a:rPr lang="en-GB" sz="3200" b="1" dirty="0"/>
              <a:t>Rhymed Couplets in Iambic Pentameter</a:t>
            </a:r>
          </a:p>
          <a:p>
            <a:r>
              <a:rPr lang="en-GB" dirty="0"/>
              <a:t>A "rhymed couplet" is just two lines of verse that rhyme at the end. Take these two lines from Act 1, Scene 1, where Mowbray defends himself against Bolingbroke's accusation of treason and the murder of Woodstock:</a:t>
            </a:r>
          </a:p>
          <a:p>
            <a:r>
              <a:rPr lang="en-GB" dirty="0"/>
              <a:t>I am disgraced, impeached, and baffled </a:t>
            </a:r>
            <a:r>
              <a:rPr lang="en-GB" b="1" dirty="0"/>
              <a:t>here</a:t>
            </a:r>
            <a:r>
              <a:rPr lang="en-GB" dirty="0"/>
              <a:t>,</a:t>
            </a:r>
            <a:br>
              <a:rPr lang="en-GB" dirty="0"/>
            </a:br>
            <a:r>
              <a:rPr lang="en-GB" dirty="0"/>
              <a:t>Pierced to the soul with slander's </a:t>
            </a:r>
            <a:r>
              <a:rPr lang="en-GB" dirty="0" err="1"/>
              <a:t>venomed</a:t>
            </a:r>
            <a:r>
              <a:rPr lang="en-GB" dirty="0"/>
              <a:t> </a:t>
            </a:r>
            <a:r>
              <a:rPr lang="en-GB" b="1" dirty="0"/>
              <a:t>spear</a:t>
            </a:r>
            <a:r>
              <a:rPr lang="en-GB" dirty="0"/>
              <a:t>,</a:t>
            </a:r>
          </a:p>
          <a:p>
            <a:r>
              <a:rPr lang="en-GB" dirty="0"/>
              <a:t>Why so many rhymed couplets in this play? Some scholars think it had to do with Shakespeare's recent experiments in sonnet-writing. (Shakespeare's sonnets always end with a rhymed </a:t>
            </a:r>
            <a:r>
              <a:rPr lang="en-GB" dirty="0" smtClean="0"/>
              <a:t>couplet). </a:t>
            </a:r>
          </a:p>
          <a:p>
            <a:r>
              <a:rPr lang="en-GB" dirty="0" smtClean="0"/>
              <a:t>Was </a:t>
            </a:r>
            <a:r>
              <a:rPr lang="en-GB" dirty="0"/>
              <a:t>Shakespeare just on a big rhyming kick? </a:t>
            </a:r>
            <a:r>
              <a:rPr lang="en-GB" b="1" dirty="0">
                <a:solidFill>
                  <a:srgbClr val="FF0000"/>
                </a:solidFill>
              </a:rPr>
              <a:t>Or was he trying to show us how good some characters are at controlling their language? </a:t>
            </a:r>
            <a:r>
              <a:rPr lang="en-GB" dirty="0"/>
              <a:t>For instance, Mowbray, Richard II, and Henry are really good at composing tight couplets when they're talking about Henry Bolingbroke's challenge to Mowbray in Act 1, Scene 1.</a:t>
            </a:r>
          </a:p>
          <a:p>
            <a:endParaRPr lang="en-GB" dirty="0"/>
          </a:p>
        </p:txBody>
      </p:sp>
    </p:spTree>
    <p:extLst>
      <p:ext uri="{BB962C8B-B14F-4D97-AF65-F5344CB8AC3E}">
        <p14:creationId xmlns:p14="http://schemas.microsoft.com/office/powerpoint/2010/main" val="278224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3600" dirty="0"/>
              <a:t>Let's think about this for a minute. Everyone (including Richard) knows that when Bolingbroke accuses Mowbray of treason and the murder of Woodstock, he is really accusing </a:t>
            </a:r>
            <a:r>
              <a:rPr lang="en-GB" sz="3600" i="1" dirty="0"/>
              <a:t>King Richard</a:t>
            </a:r>
            <a:r>
              <a:rPr lang="en-GB" sz="3600" dirty="0"/>
              <a:t> of killing Woodstock. Bolingbroke can't say anything bad against the king, though, and the king can't acknowledge what's happening without fessing up to murdering his uncle. </a:t>
            </a:r>
            <a:endParaRPr lang="en-GB" sz="3600" dirty="0" smtClean="0"/>
          </a:p>
          <a:p>
            <a:r>
              <a:rPr lang="en-GB" sz="3600" dirty="0" smtClean="0"/>
              <a:t>When </a:t>
            </a:r>
            <a:r>
              <a:rPr lang="en-GB" sz="3600" dirty="0"/>
              <a:t>these guys (who are all being pretty dishonest here) start talking in rhymed couplets all of sudden, we wonder if they're just hiding behind fancy speech.</a:t>
            </a:r>
          </a:p>
        </p:txBody>
      </p:sp>
    </p:spTree>
    <p:extLst>
      <p:ext uri="{BB962C8B-B14F-4D97-AF65-F5344CB8AC3E}">
        <p14:creationId xmlns:p14="http://schemas.microsoft.com/office/powerpoint/2010/main" val="373067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Autofit/>
          </a:bodyPr>
          <a:lstStyle/>
          <a:p>
            <a:r>
              <a:rPr lang="en-GB" sz="4400" cap="all" dirty="0">
                <a:solidFill>
                  <a:srgbClr val="FF0000"/>
                </a:solidFill>
              </a:rPr>
              <a:t>ANALYSIS: WHAT'S UP WITH THE TITLE?</a:t>
            </a:r>
          </a:p>
          <a:p>
            <a:r>
              <a:rPr lang="en-GB" sz="2800" dirty="0">
                <a:hlinkClick r:id="rId2" tooltip="Writing Style"/>
              </a:rPr>
              <a:t> </a:t>
            </a:r>
            <a:r>
              <a:rPr lang="en-GB" sz="2800" dirty="0" smtClean="0"/>
              <a:t>What's </a:t>
            </a:r>
            <a:r>
              <a:rPr lang="en-GB" sz="2800" dirty="0"/>
              <a:t>up with the title? You know the answer to this. There's a king named Richard II... but he won't be a king for long. That's why the publishers of the first quarto edition of the play (printed in 1597) called it </a:t>
            </a:r>
            <a:r>
              <a:rPr lang="en-GB" sz="2800" i="1" dirty="0"/>
              <a:t>The </a:t>
            </a:r>
            <a:r>
              <a:rPr lang="en-GB" sz="2800" b="1" i="1" dirty="0"/>
              <a:t>Tragedy</a:t>
            </a:r>
            <a:r>
              <a:rPr lang="en-GB" sz="2800" i="1" dirty="0"/>
              <a:t> of Richard II</a:t>
            </a:r>
            <a:r>
              <a:rPr lang="en-GB" sz="2800" dirty="0"/>
              <a:t>. The tragedy being that Richard gets knocked off the English throne and tossed in the slammer where he has an emotional meltdown right before he's murdered. </a:t>
            </a:r>
            <a:r>
              <a:rPr lang="en-GB" sz="2800" dirty="0" smtClean="0"/>
              <a:t>What's </a:t>
            </a:r>
            <a:r>
              <a:rPr lang="en-GB" sz="2800" dirty="0"/>
              <a:t>interesting is that, later, when the first folio edition of the play (printed in 1623) came out, it was called </a:t>
            </a:r>
            <a:r>
              <a:rPr lang="en-GB" sz="2800" i="1" dirty="0"/>
              <a:t>The </a:t>
            </a:r>
            <a:r>
              <a:rPr lang="en-GB" sz="2800" b="1" i="1" dirty="0"/>
              <a:t>Life and Death</a:t>
            </a:r>
            <a:r>
              <a:rPr lang="en-GB" sz="2800" i="1" dirty="0"/>
              <a:t> of King Richard the Second. </a:t>
            </a:r>
            <a:r>
              <a:rPr lang="en-GB" sz="2800" dirty="0"/>
              <a:t>(Check out the title page </a:t>
            </a:r>
            <a:r>
              <a:rPr lang="en-GB" sz="2800" dirty="0" smtClean="0"/>
              <a:t>on next slide)</a:t>
            </a:r>
            <a:endParaRPr lang="en-GB" sz="2800" dirty="0"/>
          </a:p>
          <a:p>
            <a:r>
              <a:rPr lang="en-GB" sz="2800" dirty="0"/>
              <a:t>What does this title change tell us? Well, the folio publishers probably thought of the work as more of a history play than a tragedy. We talk about all this tragedy vs. history stuff in "Genre," so go there if you want to know more.</a:t>
            </a:r>
          </a:p>
          <a:p>
            <a:endParaRPr lang="en-GB" sz="2800" dirty="0"/>
          </a:p>
        </p:txBody>
      </p:sp>
    </p:spTree>
    <p:extLst>
      <p:ext uri="{BB962C8B-B14F-4D97-AF65-F5344CB8AC3E}">
        <p14:creationId xmlns:p14="http://schemas.microsoft.com/office/powerpoint/2010/main" val="2415051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commons/0/0f/FirstFolioRichardI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2366" y="401216"/>
            <a:ext cx="5878287" cy="6540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58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2421" y="395416"/>
            <a:ext cx="11623589" cy="6310184"/>
          </a:xfrm>
          <a:solidFill>
            <a:schemeClr val="accent4">
              <a:lumMod val="60000"/>
              <a:lumOff val="40000"/>
            </a:schemeClr>
          </a:solidFill>
        </p:spPr>
        <p:txBody>
          <a:bodyPr>
            <a:normAutofit/>
          </a:bodyPr>
          <a:lstStyle/>
          <a:p>
            <a:r>
              <a:rPr lang="en-GB" sz="4400" cap="all" dirty="0">
                <a:solidFill>
                  <a:srgbClr val="FF0000"/>
                </a:solidFill>
              </a:rPr>
              <a:t>ANALYSIS: WHAT'S UP WITH THE ENDING?</a:t>
            </a:r>
          </a:p>
          <a:p>
            <a:r>
              <a:rPr lang="en-GB" sz="3200" dirty="0" smtClean="0"/>
              <a:t>If </a:t>
            </a:r>
            <a:r>
              <a:rPr lang="en-GB" sz="3200" dirty="0"/>
              <a:t>we were going to rank the ending of this play on a </a:t>
            </a:r>
            <a:r>
              <a:rPr lang="en-GB" sz="3200" dirty="0" smtClean="0"/>
              <a:t>Depression </a:t>
            </a:r>
            <a:r>
              <a:rPr lang="en-GB" sz="3200" dirty="0"/>
              <a:t>Scale of 1 to 10, with 10 being the biggest downer ever, we'd give </a:t>
            </a:r>
            <a:r>
              <a:rPr lang="en-GB" sz="3200" i="1" dirty="0"/>
              <a:t>Richard II </a:t>
            </a:r>
            <a:r>
              <a:rPr lang="en-GB" sz="3200" dirty="0"/>
              <a:t>a 9. It's not as dark as, say, </a:t>
            </a:r>
            <a:r>
              <a:rPr lang="en-GB" sz="3200" i="1" dirty="0">
                <a:hlinkClick r:id="rId2" tooltip="King Lear"/>
              </a:rPr>
              <a:t>King Lear</a:t>
            </a:r>
            <a:r>
              <a:rPr lang="en-GB" sz="3200" dirty="0"/>
              <a:t>, but it's right up there with the ending of </a:t>
            </a:r>
            <a:r>
              <a:rPr lang="en-GB" sz="3200" i="1" dirty="0">
                <a:hlinkClick r:id="rId3" tooltip="Hamlet"/>
              </a:rPr>
              <a:t>Hamlet</a:t>
            </a:r>
            <a:r>
              <a:rPr lang="en-GB" sz="3200" dirty="0"/>
              <a:t>.</a:t>
            </a:r>
          </a:p>
          <a:p>
            <a:r>
              <a:rPr lang="en-GB" sz="3200" dirty="0"/>
              <a:t>Why? For one thing, the play closes with Richard's coffin onstage. Hello! This is not a good sign because it 1) reminds the audience of the poor guy's suffering and 2) suggests that there's even more death and suffering to come throughout England.</a:t>
            </a:r>
          </a:p>
          <a:p>
            <a:endParaRPr lang="en-GB" sz="3200" dirty="0"/>
          </a:p>
        </p:txBody>
      </p:sp>
    </p:spTree>
    <p:extLst>
      <p:ext uri="{BB962C8B-B14F-4D97-AF65-F5344CB8AC3E}">
        <p14:creationId xmlns:p14="http://schemas.microsoft.com/office/powerpoint/2010/main" val="1134593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1306</Words>
  <Application>Microsoft Office PowerPoint</Application>
  <PresentationFormat>Widescreen</PresentationFormat>
  <Paragraphs>62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Hodgkins</dc:creator>
  <cp:lastModifiedBy>N Hodgkins</cp:lastModifiedBy>
  <cp:revision>10</cp:revision>
  <dcterms:created xsi:type="dcterms:W3CDTF">2016-05-25T08:39:47Z</dcterms:created>
  <dcterms:modified xsi:type="dcterms:W3CDTF">2016-05-25T09:14:52Z</dcterms:modified>
</cp:coreProperties>
</file>