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7F09-05D7-4252-85B3-439C7F25DAF0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DC2E-1042-44D1-958E-23B52DC8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4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7F09-05D7-4252-85B3-439C7F25DAF0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DC2E-1042-44D1-958E-23B52DC8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99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7F09-05D7-4252-85B3-439C7F25DAF0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DC2E-1042-44D1-958E-23B52DC8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6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7F09-05D7-4252-85B3-439C7F25DAF0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DC2E-1042-44D1-958E-23B52DC8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83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7F09-05D7-4252-85B3-439C7F25DAF0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DC2E-1042-44D1-958E-23B52DC8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8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7F09-05D7-4252-85B3-439C7F25DAF0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DC2E-1042-44D1-958E-23B52DC8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61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7F09-05D7-4252-85B3-439C7F25DAF0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DC2E-1042-44D1-958E-23B52DC8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4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7F09-05D7-4252-85B3-439C7F25DAF0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DC2E-1042-44D1-958E-23B52DC8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5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7F09-05D7-4252-85B3-439C7F25DAF0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DC2E-1042-44D1-958E-23B52DC8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14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7F09-05D7-4252-85B3-439C7F25DAF0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DC2E-1042-44D1-958E-23B52DC8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16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7F09-05D7-4252-85B3-439C7F25DAF0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DC2E-1042-44D1-958E-23B52DC8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76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7F09-05D7-4252-85B3-439C7F25DAF0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0DC2E-1042-44D1-958E-23B52DC867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94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177" y="222422"/>
            <a:ext cx="11557687" cy="649141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GB" sz="12000" dirty="0" smtClean="0">
              <a:solidFill>
                <a:srgbClr val="FF0000"/>
              </a:solidFill>
            </a:endParaRPr>
          </a:p>
          <a:p>
            <a:r>
              <a:rPr lang="en-GB" sz="12000" dirty="0" smtClean="0">
                <a:solidFill>
                  <a:srgbClr val="FF0000"/>
                </a:solidFill>
              </a:rPr>
              <a:t>Language in Shakespeare</a:t>
            </a:r>
            <a:endParaRPr lang="en-GB" sz="1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40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177" y="222422"/>
            <a:ext cx="11557687" cy="649141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8800" dirty="0" smtClean="0"/>
              <a:t>There are three types of language:</a:t>
            </a:r>
          </a:p>
          <a:p>
            <a:r>
              <a:rPr lang="en-GB" sz="8800" dirty="0" smtClean="0">
                <a:solidFill>
                  <a:srgbClr val="FF0000"/>
                </a:solidFill>
              </a:rPr>
              <a:t>Rhyming Verse</a:t>
            </a:r>
          </a:p>
          <a:p>
            <a:r>
              <a:rPr lang="en-GB" sz="8800" dirty="0" smtClean="0">
                <a:solidFill>
                  <a:srgbClr val="7030A0"/>
                </a:solidFill>
              </a:rPr>
              <a:t>Blank Verse</a:t>
            </a:r>
          </a:p>
          <a:p>
            <a:r>
              <a:rPr lang="en-GB" sz="8800" dirty="0" smtClean="0">
                <a:solidFill>
                  <a:schemeClr val="accent2">
                    <a:lumMod val="75000"/>
                  </a:schemeClr>
                </a:solidFill>
              </a:rPr>
              <a:t>Prose</a:t>
            </a:r>
            <a:endParaRPr lang="en-GB" sz="8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8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177" y="222422"/>
            <a:ext cx="11557687" cy="649141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sz="6600" dirty="0" smtClean="0"/>
              <a:t>Rhyming Verse RHYMES</a:t>
            </a:r>
          </a:p>
          <a:p>
            <a:r>
              <a:rPr lang="en-GB" sz="4800" dirty="0" smtClean="0"/>
              <a:t>It USUALLY – but not always – has 10 syllables per line in the form known as </a:t>
            </a:r>
            <a:r>
              <a:rPr lang="en-GB" sz="4800" dirty="0" smtClean="0">
                <a:solidFill>
                  <a:srgbClr val="FF0000"/>
                </a:solidFill>
              </a:rPr>
              <a:t>IAMBIC PENTAMETER</a:t>
            </a:r>
          </a:p>
          <a:p>
            <a:r>
              <a:rPr lang="en-GB" sz="4800" dirty="0" smtClean="0"/>
              <a:t>This is expressed as </a:t>
            </a:r>
            <a:r>
              <a:rPr lang="en-GB" sz="4800" dirty="0" smtClean="0">
                <a:solidFill>
                  <a:srgbClr val="FF0000"/>
                </a:solidFill>
              </a:rPr>
              <a:t>5 PAIRS of syllables</a:t>
            </a:r>
            <a:r>
              <a:rPr lang="en-GB" sz="4800" dirty="0" smtClean="0"/>
              <a:t>:</a:t>
            </a:r>
          </a:p>
          <a:p>
            <a:r>
              <a:rPr lang="en-GB" sz="4800" dirty="0" smtClean="0"/>
              <a:t>Quiet/Loud/Quiet/Loud/Quiet/Loud/Quiet/ Loud/Quiet/Loud</a:t>
            </a:r>
          </a:p>
          <a:p>
            <a:r>
              <a:rPr lang="en-GB" sz="4800" dirty="0" smtClean="0"/>
              <a:t>This emphasising the </a:t>
            </a:r>
            <a:r>
              <a:rPr lang="en-GB" sz="4800" dirty="0" smtClean="0">
                <a:solidFill>
                  <a:srgbClr val="FF0000"/>
                </a:solidFill>
              </a:rPr>
              <a:t>last syllable </a:t>
            </a:r>
            <a:r>
              <a:rPr lang="en-GB" sz="4800" dirty="0" smtClean="0"/>
              <a:t>to bring out the rhyme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64588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177" y="222422"/>
            <a:ext cx="11557687" cy="649141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3600" dirty="0" smtClean="0"/>
              <a:t>Examples of Iambic Pentameter:</a:t>
            </a:r>
          </a:p>
          <a:p>
            <a:r>
              <a:rPr lang="en-GB" sz="3600" dirty="0" smtClean="0">
                <a:solidFill>
                  <a:srgbClr val="FF0000"/>
                </a:solidFill>
              </a:rPr>
              <a:t>My horse, my horse, my kingdom for a horse </a:t>
            </a:r>
            <a:r>
              <a:rPr lang="en-GB" sz="3600" dirty="0" smtClean="0"/>
              <a:t>– Richard III</a:t>
            </a:r>
          </a:p>
          <a:p>
            <a:endParaRPr lang="en-GB" sz="3600" dirty="0"/>
          </a:p>
          <a:p>
            <a:r>
              <a:rPr lang="en-GB" sz="3600" dirty="0" smtClean="0"/>
              <a:t>A full rhyming version:</a:t>
            </a:r>
          </a:p>
          <a:p>
            <a:r>
              <a:rPr lang="en-GB" sz="3600" dirty="0" smtClean="0">
                <a:solidFill>
                  <a:srgbClr val="FF0000"/>
                </a:solidFill>
              </a:rPr>
              <a:t>Hear it not Duncan, for it is a knell</a:t>
            </a:r>
          </a:p>
          <a:p>
            <a:r>
              <a:rPr lang="en-GB" sz="3600" dirty="0" smtClean="0">
                <a:solidFill>
                  <a:srgbClr val="FF0000"/>
                </a:solidFill>
              </a:rPr>
              <a:t>That summons thee to heaven, or to hell </a:t>
            </a:r>
            <a:r>
              <a:rPr lang="en-GB" sz="3600" dirty="0" smtClean="0"/>
              <a:t>- Macbeth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0593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177" y="222422"/>
            <a:ext cx="11557687" cy="6491416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9600" dirty="0" smtClean="0"/>
              <a:t>Blank Verse</a:t>
            </a:r>
          </a:p>
          <a:p>
            <a:r>
              <a:rPr lang="en-GB" sz="3600" dirty="0" smtClean="0"/>
              <a:t>Blank Verse has the same rhythm as rhyming verse (10 syllables, Iambic pentameter) but it </a:t>
            </a:r>
            <a:r>
              <a:rPr lang="en-GB" sz="3600" b="1" u="sng" dirty="0" smtClean="0"/>
              <a:t>does not rhyme</a:t>
            </a:r>
          </a:p>
          <a:p>
            <a:endParaRPr lang="en-GB" sz="3600" b="1" u="sng" dirty="0"/>
          </a:p>
          <a:p>
            <a:r>
              <a:rPr lang="en-GB" sz="3600" dirty="0" smtClean="0">
                <a:solidFill>
                  <a:srgbClr val="FF0000"/>
                </a:solidFill>
              </a:rPr>
              <a:t>For brave Macbeth (well he deserves that name)</a:t>
            </a:r>
          </a:p>
          <a:p>
            <a:r>
              <a:rPr lang="en-GB" sz="3600" dirty="0" smtClean="0">
                <a:solidFill>
                  <a:srgbClr val="FF0000"/>
                </a:solidFill>
              </a:rPr>
              <a:t>Disdaining fortune, with his brandished steel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29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177" y="222422"/>
            <a:ext cx="11557687" cy="6491416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8000" dirty="0" smtClean="0">
                <a:solidFill>
                  <a:schemeClr val="accent2">
                    <a:lumMod val="75000"/>
                  </a:schemeClr>
                </a:solidFill>
              </a:rPr>
              <a:t>Prose</a:t>
            </a:r>
          </a:p>
          <a:p>
            <a:r>
              <a:rPr lang="en-GB" sz="3200" dirty="0" smtClean="0"/>
              <a:t>Has NO Rhythm and NO Rhyme</a:t>
            </a:r>
          </a:p>
          <a:p>
            <a:r>
              <a:rPr lang="en-GB" sz="3200" dirty="0" smtClean="0"/>
              <a:t>It is usually reserved for LOW Status Characters: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7030A0"/>
                </a:solidFill>
              </a:rPr>
              <a:t>Comic 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7030A0"/>
                </a:solidFill>
              </a:rPr>
              <a:t>Servants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7030A0"/>
                </a:solidFill>
              </a:rPr>
              <a:t>Fools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rgbClr val="7030A0"/>
                </a:solidFill>
              </a:rPr>
              <a:t>Drunkards</a:t>
            </a:r>
          </a:p>
          <a:p>
            <a:r>
              <a:rPr lang="en-GB" sz="3200" dirty="0" smtClean="0"/>
              <a:t>And USUALLY comical – but not always</a:t>
            </a:r>
          </a:p>
          <a:p>
            <a:r>
              <a:rPr lang="en-GB" sz="3200" dirty="0" smtClean="0"/>
              <a:t>It can also be used by HIGH STATUS characters if they are agitated or lose their emotional control in stressful moments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8129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177" y="222422"/>
            <a:ext cx="11557687" cy="649141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GB" sz="9600" dirty="0" smtClean="0"/>
              <a:t>Blank Verse is usually for HIGH Status Characters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768652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177" y="222422"/>
            <a:ext cx="11557687" cy="649141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GB" sz="9600" dirty="0" smtClean="0">
                <a:solidFill>
                  <a:srgbClr val="7030A0"/>
                </a:solidFill>
              </a:rPr>
              <a:t>Rhyming verse </a:t>
            </a:r>
            <a:r>
              <a:rPr lang="en-GB" sz="4400" dirty="0" smtClean="0"/>
              <a:t>is often used between lovers, or in moments of plays that are “magical” or supernatural – like a chant:</a:t>
            </a:r>
          </a:p>
          <a:p>
            <a:r>
              <a:rPr lang="en-GB" sz="4400" dirty="0" smtClean="0"/>
              <a:t>Fairies in A Midsummer Night’s dream</a:t>
            </a:r>
          </a:p>
          <a:p>
            <a:r>
              <a:rPr lang="en-GB" sz="4400" dirty="0" smtClean="0"/>
              <a:t>Witches in Macbeth</a:t>
            </a:r>
          </a:p>
          <a:p>
            <a:r>
              <a:rPr lang="en-GB" sz="4400" dirty="0" smtClean="0"/>
              <a:t>It is also often used to </a:t>
            </a:r>
            <a:r>
              <a:rPr lang="en-GB" sz="4400" dirty="0" smtClean="0">
                <a:solidFill>
                  <a:srgbClr val="FF0000"/>
                </a:solidFill>
              </a:rPr>
              <a:t>bring a scene to a climax </a:t>
            </a:r>
            <a:r>
              <a:rPr lang="en-GB" sz="4400" dirty="0" smtClean="0"/>
              <a:t>and “wrap it up”, telling audience scene is finished:</a:t>
            </a:r>
          </a:p>
          <a:p>
            <a:r>
              <a:rPr lang="en-GB" sz="4400" dirty="0">
                <a:solidFill>
                  <a:srgbClr val="FF0000"/>
                </a:solidFill>
              </a:rPr>
              <a:t>Hear it not Duncan, for it is a knell</a:t>
            </a:r>
          </a:p>
          <a:p>
            <a:r>
              <a:rPr lang="en-GB" sz="4400" dirty="0">
                <a:solidFill>
                  <a:srgbClr val="FF0000"/>
                </a:solidFill>
              </a:rPr>
              <a:t>That summons thee to heaven, or to hell </a:t>
            </a:r>
            <a:r>
              <a:rPr lang="en-GB" sz="4400" dirty="0"/>
              <a:t>- Macbeth</a:t>
            </a:r>
          </a:p>
          <a:p>
            <a:r>
              <a:rPr lang="en-GB" sz="4400" dirty="0" smtClean="0"/>
              <a:t>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543002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281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Barton Court Grammar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Hodgkins</dc:creator>
  <cp:lastModifiedBy>N Hodgkins</cp:lastModifiedBy>
  <cp:revision>8</cp:revision>
  <dcterms:created xsi:type="dcterms:W3CDTF">2016-06-08T09:34:50Z</dcterms:created>
  <dcterms:modified xsi:type="dcterms:W3CDTF">2016-06-23T07:23:17Z</dcterms:modified>
</cp:coreProperties>
</file>