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8" y="30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F3EB51-F8EC-4580-A930-28D005C307F7}" type="datetimeFigureOut">
              <a:rPr lang="en-GB" smtClean="0"/>
              <a:t>24/06/2015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0FCF07-FDEC-49F8-BD4B-C1715E26B033}" type="slidenum">
              <a:rPr lang="en-GB" smtClean="0"/>
              <a:t>‹#›</a:t>
            </a:fld>
            <a:endParaRPr lang="en-GB"/>
          </a:p>
        </p:txBody>
      </p:sp>
    </p:spTree>
    <p:extLst>
      <p:ext uri="{BB962C8B-B14F-4D97-AF65-F5344CB8AC3E}">
        <p14:creationId xmlns:p14="http://schemas.microsoft.com/office/powerpoint/2010/main" val="1850476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F3EB51-F8EC-4580-A930-28D005C307F7}" type="datetimeFigureOut">
              <a:rPr lang="en-GB" smtClean="0"/>
              <a:t>24/06/2015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0FCF07-FDEC-49F8-BD4B-C1715E26B033}" type="slidenum">
              <a:rPr lang="en-GB" smtClean="0"/>
              <a:t>‹#›</a:t>
            </a:fld>
            <a:endParaRPr lang="en-GB"/>
          </a:p>
        </p:txBody>
      </p:sp>
    </p:spTree>
    <p:extLst>
      <p:ext uri="{BB962C8B-B14F-4D97-AF65-F5344CB8AC3E}">
        <p14:creationId xmlns:p14="http://schemas.microsoft.com/office/powerpoint/2010/main" val="2183942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F3EB51-F8EC-4580-A930-28D005C307F7}" type="datetimeFigureOut">
              <a:rPr lang="en-GB" smtClean="0"/>
              <a:t>24/06/2015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0FCF07-FDEC-49F8-BD4B-C1715E26B033}" type="slidenum">
              <a:rPr lang="en-GB" smtClean="0"/>
              <a:t>‹#›</a:t>
            </a:fld>
            <a:endParaRPr lang="en-GB"/>
          </a:p>
        </p:txBody>
      </p:sp>
    </p:spTree>
    <p:extLst>
      <p:ext uri="{BB962C8B-B14F-4D97-AF65-F5344CB8AC3E}">
        <p14:creationId xmlns:p14="http://schemas.microsoft.com/office/powerpoint/2010/main" val="2814592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F3EB51-F8EC-4580-A930-28D005C307F7}" type="datetimeFigureOut">
              <a:rPr lang="en-GB" smtClean="0"/>
              <a:t>24/06/2015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0FCF07-FDEC-49F8-BD4B-C1715E26B033}" type="slidenum">
              <a:rPr lang="en-GB" smtClean="0"/>
              <a:t>‹#›</a:t>
            </a:fld>
            <a:endParaRPr lang="en-GB"/>
          </a:p>
        </p:txBody>
      </p:sp>
    </p:spTree>
    <p:extLst>
      <p:ext uri="{BB962C8B-B14F-4D97-AF65-F5344CB8AC3E}">
        <p14:creationId xmlns:p14="http://schemas.microsoft.com/office/powerpoint/2010/main" val="54770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F3EB51-F8EC-4580-A930-28D005C307F7}" type="datetimeFigureOut">
              <a:rPr lang="en-GB" smtClean="0"/>
              <a:t>24/06/2015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0FCF07-FDEC-49F8-BD4B-C1715E26B033}" type="slidenum">
              <a:rPr lang="en-GB" smtClean="0"/>
              <a:t>‹#›</a:t>
            </a:fld>
            <a:endParaRPr lang="en-GB"/>
          </a:p>
        </p:txBody>
      </p:sp>
    </p:spTree>
    <p:extLst>
      <p:ext uri="{BB962C8B-B14F-4D97-AF65-F5344CB8AC3E}">
        <p14:creationId xmlns:p14="http://schemas.microsoft.com/office/powerpoint/2010/main" val="336265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6F3EB51-F8EC-4580-A930-28D005C307F7}" type="datetimeFigureOut">
              <a:rPr lang="en-GB" smtClean="0"/>
              <a:t>24/06/2015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0FCF07-FDEC-49F8-BD4B-C1715E26B033}" type="slidenum">
              <a:rPr lang="en-GB" smtClean="0"/>
              <a:t>‹#›</a:t>
            </a:fld>
            <a:endParaRPr lang="en-GB"/>
          </a:p>
        </p:txBody>
      </p:sp>
    </p:spTree>
    <p:extLst>
      <p:ext uri="{BB962C8B-B14F-4D97-AF65-F5344CB8AC3E}">
        <p14:creationId xmlns:p14="http://schemas.microsoft.com/office/powerpoint/2010/main" val="222493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6F3EB51-F8EC-4580-A930-28D005C307F7}" type="datetimeFigureOut">
              <a:rPr lang="en-GB" smtClean="0"/>
              <a:t>24/06/2015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0FCF07-FDEC-49F8-BD4B-C1715E26B033}" type="slidenum">
              <a:rPr lang="en-GB" smtClean="0"/>
              <a:t>‹#›</a:t>
            </a:fld>
            <a:endParaRPr lang="en-GB"/>
          </a:p>
        </p:txBody>
      </p:sp>
    </p:spTree>
    <p:extLst>
      <p:ext uri="{BB962C8B-B14F-4D97-AF65-F5344CB8AC3E}">
        <p14:creationId xmlns:p14="http://schemas.microsoft.com/office/powerpoint/2010/main" val="28775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6F3EB51-F8EC-4580-A930-28D005C307F7}" type="datetimeFigureOut">
              <a:rPr lang="en-GB" smtClean="0"/>
              <a:t>24/06/2015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0FCF07-FDEC-49F8-BD4B-C1715E26B033}" type="slidenum">
              <a:rPr lang="en-GB" smtClean="0"/>
              <a:t>‹#›</a:t>
            </a:fld>
            <a:endParaRPr lang="en-GB"/>
          </a:p>
        </p:txBody>
      </p:sp>
    </p:spTree>
    <p:extLst>
      <p:ext uri="{BB962C8B-B14F-4D97-AF65-F5344CB8AC3E}">
        <p14:creationId xmlns:p14="http://schemas.microsoft.com/office/powerpoint/2010/main" val="1725940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3EB51-F8EC-4580-A930-28D005C307F7}" type="datetimeFigureOut">
              <a:rPr lang="en-GB" smtClean="0"/>
              <a:t>24/06/2015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0FCF07-FDEC-49F8-BD4B-C1715E26B033}" type="slidenum">
              <a:rPr lang="en-GB" smtClean="0"/>
              <a:t>‹#›</a:t>
            </a:fld>
            <a:endParaRPr lang="en-GB"/>
          </a:p>
        </p:txBody>
      </p:sp>
    </p:spTree>
    <p:extLst>
      <p:ext uri="{BB962C8B-B14F-4D97-AF65-F5344CB8AC3E}">
        <p14:creationId xmlns:p14="http://schemas.microsoft.com/office/powerpoint/2010/main" val="143795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3EB51-F8EC-4580-A930-28D005C307F7}" type="datetimeFigureOut">
              <a:rPr lang="en-GB" smtClean="0"/>
              <a:t>24/06/2015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0FCF07-FDEC-49F8-BD4B-C1715E26B033}" type="slidenum">
              <a:rPr lang="en-GB" smtClean="0"/>
              <a:t>‹#›</a:t>
            </a:fld>
            <a:endParaRPr lang="en-GB"/>
          </a:p>
        </p:txBody>
      </p:sp>
    </p:spTree>
    <p:extLst>
      <p:ext uri="{BB962C8B-B14F-4D97-AF65-F5344CB8AC3E}">
        <p14:creationId xmlns:p14="http://schemas.microsoft.com/office/powerpoint/2010/main" val="152202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3EB51-F8EC-4580-A930-28D005C307F7}" type="datetimeFigureOut">
              <a:rPr lang="en-GB" smtClean="0"/>
              <a:t>24/06/2015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0FCF07-FDEC-49F8-BD4B-C1715E26B033}" type="slidenum">
              <a:rPr lang="en-GB" smtClean="0"/>
              <a:t>‹#›</a:t>
            </a:fld>
            <a:endParaRPr lang="en-GB"/>
          </a:p>
        </p:txBody>
      </p:sp>
    </p:spTree>
    <p:extLst>
      <p:ext uri="{BB962C8B-B14F-4D97-AF65-F5344CB8AC3E}">
        <p14:creationId xmlns:p14="http://schemas.microsoft.com/office/powerpoint/2010/main" val="2533061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F3EB51-F8EC-4580-A930-28D005C307F7}" type="datetimeFigureOut">
              <a:rPr lang="en-GB" smtClean="0"/>
              <a:t>24/06/2015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FCF07-FDEC-49F8-BD4B-C1715E26B033}" type="slidenum">
              <a:rPr lang="en-GB" smtClean="0"/>
              <a:t>‹#›</a:t>
            </a:fld>
            <a:endParaRPr lang="en-GB"/>
          </a:p>
        </p:txBody>
      </p:sp>
    </p:spTree>
    <p:extLst>
      <p:ext uri="{BB962C8B-B14F-4D97-AF65-F5344CB8AC3E}">
        <p14:creationId xmlns:p14="http://schemas.microsoft.com/office/powerpoint/2010/main" val="2289461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Espionage" TargetMode="External"/><Relationship Id="rId2" Type="http://schemas.openxmlformats.org/officeDocument/2006/relationships/hyperlink" Target="https://en.wikipedia.org/wiki/Spy_fiction" TargetMode="External"/><Relationship Id="rId1" Type="http://schemas.openxmlformats.org/officeDocument/2006/relationships/slideLayout" Target="../slideLayouts/slideLayout1.xml"/><Relationship Id="rId4" Type="http://schemas.openxmlformats.org/officeDocument/2006/relationships/hyperlink" Target="https://en.wikipedia.org/wiki/Intelligence_agency"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en.wikipedia.org/wiki/Caper_story"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Thriller_(genre)" TargetMode="External"/><Relationship Id="rId2" Type="http://schemas.openxmlformats.org/officeDocument/2006/relationships/hyperlink" Target="https://en.wikipedia.org/wiki/Psychological_thriller"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Caper_story" TargetMode="External"/><Relationship Id="rId2" Type="http://schemas.openxmlformats.org/officeDocument/2006/relationships/hyperlink" Target="https://en.wikipedia.org/wiki/Crime_film" TargetMode="External"/><Relationship Id="rId1" Type="http://schemas.openxmlformats.org/officeDocument/2006/relationships/slideLayout" Target="../slideLayouts/slideLayout1.xml"/><Relationship Id="rId6" Type="http://schemas.openxmlformats.org/officeDocument/2006/relationships/hyperlink" Target="https://en.wikipedia.org/wiki/Archenemy" TargetMode="External"/><Relationship Id="rId5" Type="http://schemas.openxmlformats.org/officeDocument/2006/relationships/hyperlink" Target="https://en.wikipedia.org/wiki/Plot_twist" TargetMode="External"/><Relationship Id="rId4" Type="http://schemas.openxmlformats.org/officeDocument/2006/relationships/hyperlink" Target="https://en.wikipedia.org/wiki/History_of_film"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1956_in_film" TargetMode="External"/><Relationship Id="rId3" Type="http://schemas.openxmlformats.org/officeDocument/2006/relationships/hyperlink" Target="https://en.wikipedia.org/wiki/Casino" TargetMode="External"/><Relationship Id="rId7" Type="http://schemas.openxmlformats.org/officeDocument/2006/relationships/hyperlink" Target="https://en.wikipedia.org/wiki/The_Killing_(film)" TargetMode="External"/><Relationship Id="rId2" Type="http://schemas.openxmlformats.org/officeDocument/2006/relationships/hyperlink" Target="https://en.wikipedia.org/wiki/Three-act_structure" TargetMode="External"/><Relationship Id="rId1" Type="http://schemas.openxmlformats.org/officeDocument/2006/relationships/slideLayout" Target="../slideLayouts/slideLayout1.xml"/><Relationship Id="rId6" Type="http://schemas.openxmlformats.org/officeDocument/2006/relationships/hyperlink" Target="https://en.wikipedia.org/wiki/Reservoir_Dogs" TargetMode="External"/><Relationship Id="rId11" Type="http://schemas.openxmlformats.org/officeDocument/2006/relationships/hyperlink" Target="https://en.wikipedia.org/wiki/1992_in_film" TargetMode="External"/><Relationship Id="rId5" Type="http://schemas.openxmlformats.org/officeDocument/2006/relationships/hyperlink" Target="https://en.wikipedia.org/wiki/Touchez_pas_au_grisbi" TargetMode="External"/><Relationship Id="rId10" Type="http://schemas.openxmlformats.org/officeDocument/2006/relationships/hyperlink" Target="https://en.wikipedia.org/wiki/1966_in_film" TargetMode="External"/><Relationship Id="rId4" Type="http://schemas.openxmlformats.org/officeDocument/2006/relationships/hyperlink" Target="https://en.wikipedia.org/wiki/Temptation" TargetMode="External"/><Relationship Id="rId9" Type="http://schemas.openxmlformats.org/officeDocument/2006/relationships/hyperlink" Target="https://en.wikipedia.org/wiki/Gambit_(1966_fil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Cozy_mystery"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Locked_room_mystery"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Whodunit"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Historical_fiction" TargetMode="External"/><Relationship Id="rId2" Type="http://schemas.openxmlformats.org/officeDocument/2006/relationships/hyperlink" Target="https://en.wikipedia.org/wiki/Historical_whodunnit"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Inverted_detective_story"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Hardboiled"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Police_procedural"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Legal_thriller"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81450"/>
            <a:ext cx="9144000" cy="5321642"/>
          </a:xfrm>
        </p:spPr>
        <p:txBody>
          <a:bodyPr>
            <a:normAutofit/>
          </a:bodyPr>
          <a:lstStyle/>
          <a:p>
            <a:r>
              <a:rPr lang="en-GB" b="1" u="sng" dirty="0" smtClean="0">
                <a:solidFill>
                  <a:srgbClr val="FF0000"/>
                </a:solidFill>
                <a:effectLst>
                  <a:outerShdw blurRad="38100" dist="38100" dir="2700000" algn="tl">
                    <a:srgbClr val="000000">
                      <a:alpha val="43137"/>
                    </a:srgbClr>
                  </a:outerShdw>
                </a:effectLst>
              </a:rPr>
              <a:t>Types of crime fiction</a:t>
            </a:r>
            <a:br>
              <a:rPr lang="en-GB" b="1" u="sng" dirty="0" smtClean="0">
                <a:solidFill>
                  <a:srgbClr val="FF0000"/>
                </a:solidFill>
                <a:effectLst>
                  <a:outerShdw blurRad="38100" dist="38100" dir="2700000" algn="tl">
                    <a:srgbClr val="000000">
                      <a:alpha val="43137"/>
                    </a:srgbClr>
                  </a:outerShdw>
                </a:effectLst>
              </a:rPr>
            </a:br>
            <a:r>
              <a:rPr lang="en-GB" dirty="0"/>
              <a:t/>
            </a:r>
            <a:br>
              <a:rPr lang="en-GB" dirty="0"/>
            </a:br>
            <a:r>
              <a:rPr lang="en-GB" dirty="0" smtClean="0"/>
              <a:t>There are many types of crime fiction………..there are many different types of crime…………………………</a:t>
            </a:r>
            <a:endParaRPr lang="en-GB" dirty="0"/>
          </a:p>
        </p:txBody>
      </p:sp>
    </p:spTree>
    <p:extLst>
      <p:ext uri="{BB962C8B-B14F-4D97-AF65-F5344CB8AC3E}">
        <p14:creationId xmlns:p14="http://schemas.microsoft.com/office/powerpoint/2010/main" val="1211586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322848"/>
          </a:xfrm>
        </p:spPr>
        <p:txBody>
          <a:bodyPr/>
          <a:lstStyle/>
          <a:p>
            <a:r>
              <a:rPr lang="en-GB" dirty="0"/>
              <a:t>The </a:t>
            </a:r>
            <a:r>
              <a:rPr lang="en-GB" dirty="0">
                <a:hlinkClick r:id="rId2" tooltip="Spy fiction"/>
              </a:rPr>
              <a:t>spy novel</a:t>
            </a:r>
            <a:r>
              <a:rPr lang="en-GB" dirty="0"/>
              <a:t>: the major characters are </a:t>
            </a:r>
            <a:r>
              <a:rPr lang="en-GB" dirty="0">
                <a:hlinkClick r:id="rId3" tooltip="Espionage"/>
              </a:rPr>
              <a:t>spies</a:t>
            </a:r>
            <a:r>
              <a:rPr lang="en-GB" dirty="0"/>
              <a:t>, usually working for an </a:t>
            </a:r>
            <a:r>
              <a:rPr lang="en-GB" u="sng" dirty="0">
                <a:hlinkClick r:id="rId4" tooltip="Intelligence agency"/>
              </a:rPr>
              <a:t>intelligence agency</a:t>
            </a:r>
            <a:r>
              <a:rPr lang="en-GB" dirty="0"/>
              <a:t>.</a:t>
            </a:r>
          </a:p>
        </p:txBody>
      </p:sp>
    </p:spTree>
    <p:extLst>
      <p:ext uri="{BB962C8B-B14F-4D97-AF65-F5344CB8AC3E}">
        <p14:creationId xmlns:p14="http://schemas.microsoft.com/office/powerpoint/2010/main" val="992625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322848"/>
          </a:xfrm>
        </p:spPr>
        <p:txBody>
          <a:bodyPr/>
          <a:lstStyle/>
          <a:p>
            <a:r>
              <a:rPr lang="en-GB" dirty="0"/>
              <a:t>The </a:t>
            </a:r>
            <a:r>
              <a:rPr lang="en-GB" dirty="0">
                <a:hlinkClick r:id="rId2" tooltip="Caper story"/>
              </a:rPr>
              <a:t>caper story</a:t>
            </a:r>
            <a:r>
              <a:rPr lang="en-GB" dirty="0"/>
              <a:t> and the criminal novel: the stories are told from the point of view of the criminals.</a:t>
            </a:r>
            <a:br>
              <a:rPr lang="en-GB" dirty="0"/>
            </a:br>
            <a:endParaRPr lang="en-GB" dirty="0"/>
          </a:p>
        </p:txBody>
      </p:sp>
    </p:spTree>
    <p:extLst>
      <p:ext uri="{BB962C8B-B14F-4D97-AF65-F5344CB8AC3E}">
        <p14:creationId xmlns:p14="http://schemas.microsoft.com/office/powerpoint/2010/main" val="2643964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703" y="593124"/>
            <a:ext cx="11401167" cy="5923005"/>
          </a:xfrm>
        </p:spPr>
        <p:txBody>
          <a:bodyPr>
            <a:normAutofit fontScale="90000"/>
          </a:bodyPr>
          <a:lstStyle/>
          <a:p>
            <a:r>
              <a:rPr lang="en-GB" dirty="0"/>
              <a:t>The </a:t>
            </a:r>
            <a:r>
              <a:rPr lang="en-GB" dirty="0">
                <a:hlinkClick r:id="rId2" tooltip="Psychological thriller"/>
              </a:rPr>
              <a:t>psychological thriller</a:t>
            </a:r>
            <a:r>
              <a:rPr lang="en-GB" dirty="0"/>
              <a:t> or psychological suspense: this specific subgenre of the </a:t>
            </a:r>
            <a:r>
              <a:rPr lang="en-GB" dirty="0">
                <a:hlinkClick r:id="rId3" tooltip="Thriller (genre)"/>
              </a:rPr>
              <a:t>thriller genre</a:t>
            </a:r>
            <a:r>
              <a:rPr lang="en-GB" dirty="0"/>
              <a:t> also incorporates elements from detective fiction, as the protagonist must solve the mystery of the psychological conflict presented in these types of stories.</a:t>
            </a:r>
            <a:br>
              <a:rPr lang="en-GB" dirty="0"/>
            </a:br>
            <a:endParaRPr lang="en-GB" dirty="0"/>
          </a:p>
        </p:txBody>
      </p:sp>
    </p:spTree>
    <p:extLst>
      <p:ext uri="{BB962C8B-B14F-4D97-AF65-F5344CB8AC3E}">
        <p14:creationId xmlns:p14="http://schemas.microsoft.com/office/powerpoint/2010/main" val="1176366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7751" y="543697"/>
            <a:ext cx="11030465" cy="6236044"/>
          </a:xfrm>
        </p:spPr>
        <p:txBody>
          <a:bodyPr>
            <a:normAutofit fontScale="90000"/>
          </a:bodyPr>
          <a:lstStyle/>
          <a:p>
            <a:r>
              <a:rPr lang="en-GB" sz="3600" dirty="0"/>
              <a:t>A </a:t>
            </a:r>
            <a:r>
              <a:rPr lang="en-GB" sz="3600" b="1" dirty="0"/>
              <a:t>heist film</a:t>
            </a:r>
            <a:r>
              <a:rPr lang="en-GB" sz="3600" dirty="0"/>
              <a:t> is a subgenre to a </a:t>
            </a:r>
            <a:r>
              <a:rPr lang="en-GB" sz="3600" dirty="0">
                <a:hlinkClick r:id="rId2" tooltip="Crime film"/>
              </a:rPr>
              <a:t>Crime film</a:t>
            </a:r>
            <a:r>
              <a:rPr lang="en-GB" sz="3600" dirty="0"/>
              <a:t>. It focuses on the planning, execution, and aftermath of a theft. Versions with dominant or prominent comic elements are often called </a:t>
            </a:r>
            <a:r>
              <a:rPr lang="en-GB" sz="3600" b="1" dirty="0"/>
              <a:t>caper movies</a:t>
            </a:r>
            <a:r>
              <a:rPr lang="en-GB" sz="3600" dirty="0"/>
              <a:t>. They could be described as the analogues of </a:t>
            </a:r>
            <a:r>
              <a:rPr lang="en-GB" sz="3600" dirty="0">
                <a:hlinkClick r:id="rId3" tooltip="Caper story"/>
              </a:rPr>
              <a:t>caper stories</a:t>
            </a:r>
            <a:r>
              <a:rPr lang="en-GB" sz="3600" dirty="0"/>
              <a:t> in </a:t>
            </a:r>
            <a:r>
              <a:rPr lang="en-GB" sz="3600" dirty="0">
                <a:hlinkClick r:id="rId4" tooltip="History of film"/>
              </a:rPr>
              <a:t>film history</a:t>
            </a:r>
            <a:r>
              <a:rPr lang="en-GB" sz="3600" dirty="0"/>
              <a:t>. A typical film includes many </a:t>
            </a:r>
            <a:r>
              <a:rPr lang="en-GB" sz="3600" dirty="0">
                <a:hlinkClick r:id="rId5" tooltip="Plot twist"/>
              </a:rPr>
              <a:t>plot twists</a:t>
            </a:r>
            <a:r>
              <a:rPr lang="en-GB" sz="3600" dirty="0"/>
              <a:t>, with the focus on the characters' attempts to formulate a plan, carry it out, and escape with the goods. Often </a:t>
            </a:r>
            <a:r>
              <a:rPr lang="en-GB" sz="3600" dirty="0" err="1"/>
              <a:t>a</a:t>
            </a:r>
            <a:r>
              <a:rPr lang="en-GB" sz="3600" dirty="0" err="1">
                <a:hlinkClick r:id="rId6" tooltip="Archenemy"/>
              </a:rPr>
              <a:t>nemesis</a:t>
            </a:r>
            <a:r>
              <a:rPr lang="en-GB" sz="3600" dirty="0"/>
              <a:t> must be thwarted, who might be either a figure of authority or else a former partner who turned on the group or one of its </a:t>
            </a:r>
            <a:r>
              <a:rPr lang="en-GB" sz="3600" dirty="0" smtClean="0"/>
              <a:t>members</a:t>
            </a:r>
            <a:br>
              <a:rPr lang="en-GB" sz="3600" dirty="0" smtClean="0"/>
            </a:br>
            <a:r>
              <a:rPr lang="en-GB" sz="3600" dirty="0"/>
              <a:t/>
            </a:r>
            <a:br>
              <a:rPr lang="en-GB" sz="3600" dirty="0"/>
            </a:br>
            <a:r>
              <a:rPr lang="en-GB" sz="2400" dirty="0" smtClean="0"/>
              <a:t/>
            </a:r>
            <a:br>
              <a:rPr lang="en-GB" sz="2400" dirty="0" smtClean="0"/>
            </a:br>
            <a:r>
              <a:rPr lang="en-GB" sz="2400" dirty="0"/>
              <a:t/>
            </a:r>
            <a:br>
              <a:rPr lang="en-GB" sz="2400" dirty="0"/>
            </a:br>
            <a:r>
              <a:rPr lang="en-GB" sz="2400" dirty="0" smtClean="0"/>
              <a:t/>
            </a:r>
            <a:br>
              <a:rPr lang="en-GB" sz="2400" dirty="0" smtClean="0"/>
            </a:br>
            <a:endParaRPr lang="en-GB" sz="2400" dirty="0"/>
          </a:p>
        </p:txBody>
      </p:sp>
    </p:spTree>
    <p:extLst>
      <p:ext uri="{BB962C8B-B14F-4D97-AF65-F5344CB8AC3E}">
        <p14:creationId xmlns:p14="http://schemas.microsoft.com/office/powerpoint/2010/main" val="2024167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6561" y="214184"/>
            <a:ext cx="11557687" cy="6318421"/>
          </a:xfrm>
        </p:spPr>
        <p:txBody>
          <a:bodyPr>
            <a:normAutofit fontScale="90000"/>
          </a:bodyPr>
          <a:lstStyle/>
          <a:p>
            <a:r>
              <a:rPr lang="en-GB" sz="2000" dirty="0" smtClean="0"/>
              <a:t/>
            </a:r>
            <a:br>
              <a:rPr lang="en-GB" sz="2000" dirty="0" smtClean="0"/>
            </a:br>
            <a:r>
              <a:rPr lang="en-GB" sz="3100" b="1" dirty="0" smtClean="0"/>
              <a:t>More on the Heist……………………….</a:t>
            </a:r>
            <a:br>
              <a:rPr lang="en-GB" sz="3100" b="1" dirty="0" smtClean="0"/>
            </a:br>
            <a:r>
              <a:rPr lang="en-GB" sz="3100" b="1" dirty="0"/>
              <a:t/>
            </a:r>
            <a:br>
              <a:rPr lang="en-GB" sz="3100" b="1" dirty="0"/>
            </a:br>
            <a:r>
              <a:rPr lang="en-GB" sz="2000" b="1" dirty="0" smtClean="0"/>
              <a:t>Usually </a:t>
            </a:r>
            <a:r>
              <a:rPr lang="en-GB" sz="2000" b="1" dirty="0"/>
              <a:t>a heist film will contain a </a:t>
            </a:r>
            <a:r>
              <a:rPr lang="en-GB" sz="2000" b="1" dirty="0">
                <a:hlinkClick r:id="rId2" tooltip="Three-act structure"/>
              </a:rPr>
              <a:t>three-act</a:t>
            </a:r>
            <a:r>
              <a:rPr lang="en-GB" sz="2000" b="1" dirty="0"/>
              <a:t> plot. The first act usually consists of the preparations for the heist: gathering conspirators; learning about the layout of the location to be robbed; learning about the alarm system; revealing innovative technologies to be used; and, most importantly, setting up the plot twists in the final </a:t>
            </a:r>
            <a:r>
              <a:rPr lang="en-GB" sz="2000" b="1" dirty="0" smtClean="0"/>
              <a:t>act.</a:t>
            </a:r>
            <a:br>
              <a:rPr lang="en-GB" sz="2000" b="1" dirty="0" smtClean="0"/>
            </a:br>
            <a:r>
              <a:rPr lang="en-GB" sz="2000" b="1" dirty="0"/>
              <a:t/>
            </a:r>
            <a:br>
              <a:rPr lang="en-GB" sz="2000" b="1" dirty="0"/>
            </a:br>
            <a:r>
              <a:rPr lang="en-GB" sz="2000" b="1" dirty="0"/>
              <a:t>The second act is the heist itself. With rare exception, the heist will be successful, although some number of unexpected events will </a:t>
            </a:r>
            <a:r>
              <a:rPr lang="en-GB" sz="2000" b="1" dirty="0" smtClean="0"/>
              <a:t>occur.</a:t>
            </a:r>
            <a:br>
              <a:rPr lang="en-GB" sz="2000" b="1" dirty="0" smtClean="0"/>
            </a:br>
            <a:r>
              <a:rPr lang="en-GB" sz="2000" b="1" dirty="0"/>
              <a:t/>
            </a:r>
            <a:br>
              <a:rPr lang="en-GB" sz="2000" b="1" dirty="0"/>
            </a:br>
            <a:r>
              <a:rPr lang="en-GB" sz="2000" b="1" dirty="0"/>
              <a:t>The third act is the </a:t>
            </a:r>
            <a:r>
              <a:rPr lang="en-GB" sz="2000" b="1" dirty="0" smtClean="0"/>
              <a:t>unravelling </a:t>
            </a:r>
            <a:r>
              <a:rPr lang="en-GB" sz="2000" b="1" dirty="0"/>
              <a:t>of the plot. The characters involved in the heist will be turned against one another or one of the characters will have made arrangements with some outside party, who will interfere (often a wise, underestimated detective). Normally, most of or all the characters involved in the heist will end up dead, captured by the law, or without any of the loot; however, it is becoming increasingly common for the conspirators to be successful, particularly if the target is portrayed as being of low moral standing, such as </a:t>
            </a:r>
            <a:r>
              <a:rPr lang="en-GB" sz="2000" b="1" dirty="0">
                <a:hlinkClick r:id="rId3" tooltip="Casino"/>
              </a:rPr>
              <a:t>casinos</a:t>
            </a:r>
            <a:r>
              <a:rPr lang="en-GB" sz="2000" b="1" dirty="0"/>
              <a:t>, </a:t>
            </a:r>
            <a:r>
              <a:rPr lang="en-GB" sz="2000" b="1" dirty="0">
                <a:hlinkClick r:id="rId4" tooltip="Temptation"/>
              </a:rPr>
              <a:t>corrupt</a:t>
            </a:r>
            <a:r>
              <a:rPr lang="en-GB" sz="2000" b="1" dirty="0"/>
              <a:t> organizations or individuals, or fellow </a:t>
            </a:r>
            <a:r>
              <a:rPr lang="en-GB" sz="2000" b="1" dirty="0" smtClean="0"/>
              <a:t>criminals.</a:t>
            </a:r>
            <a:br>
              <a:rPr lang="en-GB" sz="2000" b="1" dirty="0" smtClean="0"/>
            </a:br>
            <a:r>
              <a:rPr lang="en-GB" sz="2000" b="1" dirty="0"/>
              <a:t/>
            </a:r>
            <a:br>
              <a:rPr lang="en-GB" sz="2000" b="1" dirty="0"/>
            </a:br>
            <a:r>
              <a:rPr lang="en-GB" sz="2000" b="1" dirty="0"/>
              <a:t>As an established archetype, it became common, starting in the 1950s, to excise one or two of the acts in the story, relying on the viewers' familiarity with the archetype to fill in the missing elements. </a:t>
            </a:r>
            <a:r>
              <a:rPr lang="en-GB" sz="2000" b="1" i="1" dirty="0" err="1">
                <a:hlinkClick r:id="rId5" tooltip="Touchez pas au grisbi"/>
              </a:rPr>
              <a:t>Touchez</a:t>
            </a:r>
            <a:r>
              <a:rPr lang="en-GB" sz="2000" b="1" i="1" dirty="0">
                <a:hlinkClick r:id="rId5" tooltip="Touchez pas au grisbi"/>
              </a:rPr>
              <a:t> pas au </a:t>
            </a:r>
            <a:r>
              <a:rPr lang="en-GB" sz="2000" b="1" i="1" dirty="0" err="1">
                <a:hlinkClick r:id="rId5" tooltip="Touchez pas au grisbi"/>
              </a:rPr>
              <a:t>grisbi</a:t>
            </a:r>
            <a:r>
              <a:rPr lang="en-GB" sz="2000" b="1" dirty="0"/>
              <a:t> and </a:t>
            </a:r>
            <a:r>
              <a:rPr lang="en-GB" sz="2000" b="1" i="1" dirty="0">
                <a:hlinkClick r:id="rId6" tooltip="Reservoir Dogs"/>
              </a:rPr>
              <a:t>Reservoir Dogs</a:t>
            </a:r>
            <a:r>
              <a:rPr lang="en-GB" sz="2000" b="1" dirty="0"/>
              <a:t>, for example, both take place largely after the heist has </a:t>
            </a:r>
            <a:r>
              <a:rPr lang="en-GB" sz="2000" b="1" dirty="0" smtClean="0"/>
              <a:t>occurred.</a:t>
            </a:r>
            <a:br>
              <a:rPr lang="en-GB" sz="2000" b="1" dirty="0" smtClean="0"/>
            </a:br>
            <a:r>
              <a:rPr lang="en-GB" sz="2000" b="1" dirty="0" smtClean="0"/>
              <a:t/>
            </a:r>
            <a:br>
              <a:rPr lang="en-GB" sz="2000" b="1" dirty="0" smtClean="0"/>
            </a:br>
            <a:r>
              <a:rPr lang="en-GB" sz="2000" b="1" dirty="0" smtClean="0"/>
              <a:t>Examples </a:t>
            </a:r>
            <a:r>
              <a:rPr lang="en-GB" sz="2000" b="1" dirty="0"/>
              <a:t>of heist films that take place non-linearly: </a:t>
            </a:r>
            <a:r>
              <a:rPr lang="en-GB" sz="2000" b="1" i="1" dirty="0">
                <a:hlinkClick r:id="rId7" tooltip="The Killing (film)"/>
              </a:rPr>
              <a:t>The Killing</a:t>
            </a:r>
            <a:r>
              <a:rPr lang="en-GB" sz="2000" b="1" dirty="0"/>
              <a:t> (</a:t>
            </a:r>
            <a:r>
              <a:rPr lang="en-GB" sz="2000" b="1" dirty="0">
                <a:hlinkClick r:id="rId8" tooltip="1956 in film"/>
              </a:rPr>
              <a:t>1956</a:t>
            </a:r>
            <a:r>
              <a:rPr lang="en-GB" sz="2000" b="1" dirty="0"/>
              <a:t>); </a:t>
            </a:r>
            <a:r>
              <a:rPr lang="en-GB" sz="2000" b="1" i="1" dirty="0">
                <a:hlinkClick r:id="rId9" tooltip="Gambit (1966 film)"/>
              </a:rPr>
              <a:t>Gambit</a:t>
            </a:r>
            <a:r>
              <a:rPr lang="en-GB" sz="2000" b="1" dirty="0"/>
              <a:t> (</a:t>
            </a:r>
            <a:r>
              <a:rPr lang="en-GB" sz="2000" b="1" dirty="0">
                <a:hlinkClick r:id="rId10" tooltip="1966 in film"/>
              </a:rPr>
              <a:t>1966</a:t>
            </a:r>
            <a:r>
              <a:rPr lang="en-GB" sz="2000" b="1" dirty="0"/>
              <a:t>); </a:t>
            </a:r>
            <a:r>
              <a:rPr lang="en-GB" sz="2000" b="1" i="1" dirty="0">
                <a:hlinkClick r:id="rId6" tooltip="Reservoir Dogs"/>
              </a:rPr>
              <a:t>Reservoir Dogs</a:t>
            </a:r>
            <a:r>
              <a:rPr lang="en-GB" sz="2000" b="1" dirty="0"/>
              <a:t> (</a:t>
            </a:r>
            <a:r>
              <a:rPr lang="en-GB" sz="2000" b="1" dirty="0">
                <a:hlinkClick r:id="rId11" tooltip="1992 in film"/>
              </a:rPr>
              <a:t>1992</a:t>
            </a:r>
            <a:r>
              <a:rPr lang="en-GB" sz="2000" b="1" dirty="0" smtClean="0"/>
              <a:t>)</a:t>
            </a:r>
            <a:br>
              <a:rPr lang="en-GB" sz="2000" b="1" dirty="0" smtClean="0"/>
            </a:br>
            <a:r>
              <a:rPr lang="en-GB" sz="2000" dirty="0"/>
              <a:t/>
            </a:r>
            <a:br>
              <a:rPr lang="en-GB" sz="2000" dirty="0"/>
            </a:br>
            <a:r>
              <a:rPr lang="en-GB" sz="2000" dirty="0"/>
              <a:t/>
            </a:r>
            <a:br>
              <a:rPr lang="en-GB" sz="2000" dirty="0"/>
            </a:br>
            <a:endParaRPr lang="en-GB" sz="2000" dirty="0"/>
          </a:p>
        </p:txBody>
      </p:sp>
    </p:spTree>
    <p:extLst>
      <p:ext uri="{BB962C8B-B14F-4D97-AF65-F5344CB8AC3E}">
        <p14:creationId xmlns:p14="http://schemas.microsoft.com/office/powerpoint/2010/main" val="2457694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856513"/>
          </a:xfrm>
        </p:spPr>
        <p:txBody>
          <a:bodyPr/>
          <a:lstStyle/>
          <a:p>
            <a:r>
              <a:rPr lang="en-GB" dirty="0" smtClean="0"/>
              <a:t>Some novels may combine elements from a range of these genres</a:t>
            </a:r>
            <a:endParaRPr lang="en-GB" dirty="0"/>
          </a:p>
        </p:txBody>
      </p:sp>
    </p:spTree>
    <p:extLst>
      <p:ext uri="{BB962C8B-B14F-4D97-AF65-F5344CB8AC3E}">
        <p14:creationId xmlns:p14="http://schemas.microsoft.com/office/powerpoint/2010/main" val="205071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322848"/>
          </a:xfrm>
        </p:spPr>
        <p:txBody>
          <a:bodyPr>
            <a:normAutofit fontScale="90000"/>
          </a:bodyPr>
          <a:lstStyle/>
          <a:p>
            <a:r>
              <a:rPr lang="en-GB" dirty="0"/>
              <a:t>The </a:t>
            </a:r>
            <a:r>
              <a:rPr lang="en-GB" dirty="0" err="1">
                <a:hlinkClick r:id="rId2" tooltip="Cozy mystery"/>
              </a:rPr>
              <a:t>cozy</a:t>
            </a:r>
            <a:r>
              <a:rPr lang="en-GB" dirty="0">
                <a:hlinkClick r:id="rId2" tooltip="Cozy mystery"/>
              </a:rPr>
              <a:t> mystery</a:t>
            </a:r>
            <a:r>
              <a:rPr lang="en-GB" dirty="0"/>
              <a:t>: a subgenre of detective fiction in which profanity, sex, and violence are downplayed or treated humorously.</a:t>
            </a:r>
            <a:br>
              <a:rPr lang="en-GB" dirty="0"/>
            </a:br>
            <a:endParaRPr lang="en-GB" dirty="0"/>
          </a:p>
        </p:txBody>
      </p:sp>
    </p:spTree>
    <p:extLst>
      <p:ext uri="{BB962C8B-B14F-4D97-AF65-F5344CB8AC3E}">
        <p14:creationId xmlns:p14="http://schemas.microsoft.com/office/powerpoint/2010/main" val="3033103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4269" y="1122363"/>
            <a:ext cx="11261125" cy="5542048"/>
          </a:xfrm>
        </p:spPr>
        <p:txBody>
          <a:bodyPr>
            <a:normAutofit fontScale="90000"/>
          </a:bodyPr>
          <a:lstStyle/>
          <a:p>
            <a:r>
              <a:rPr lang="en-GB" dirty="0"/>
              <a:t>The </a:t>
            </a:r>
            <a:r>
              <a:rPr lang="en-GB" dirty="0">
                <a:hlinkClick r:id="rId2" tooltip="Locked room mystery"/>
              </a:rPr>
              <a:t>locked room mystery</a:t>
            </a:r>
            <a:r>
              <a:rPr lang="en-GB" dirty="0"/>
              <a:t>: a specialized kind of a whodunit in which the crime is committed under apparently impossible circumstances, such as a locked room which no intruder could have entered or left.</a:t>
            </a:r>
            <a:br>
              <a:rPr lang="en-GB" dirty="0"/>
            </a:br>
            <a:endParaRPr lang="en-GB" dirty="0"/>
          </a:p>
        </p:txBody>
      </p:sp>
    </p:spTree>
    <p:extLst>
      <p:ext uri="{BB962C8B-B14F-4D97-AF65-F5344CB8AC3E}">
        <p14:creationId xmlns:p14="http://schemas.microsoft.com/office/powerpoint/2010/main" val="1169776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5989" y="1122363"/>
            <a:ext cx="11483546" cy="5418480"/>
          </a:xfrm>
        </p:spPr>
        <p:txBody>
          <a:bodyPr>
            <a:normAutofit/>
          </a:bodyPr>
          <a:lstStyle/>
          <a:p>
            <a:r>
              <a:rPr lang="en-GB" sz="4800" dirty="0"/>
              <a:t>The </a:t>
            </a:r>
            <a:r>
              <a:rPr lang="en-GB" sz="4800" dirty="0">
                <a:hlinkClick r:id="rId2" tooltip="Whodunit"/>
              </a:rPr>
              <a:t>whodunit</a:t>
            </a:r>
            <a:r>
              <a:rPr lang="en-GB" sz="4800" dirty="0"/>
              <a:t>: the most common form of detective fiction. It features a complex, plot-driven story in which the reader is provided with clues from which the identity of the perpetrator of the crime may be deduced before the solution is revealed at the end of the book.</a:t>
            </a:r>
            <a:br>
              <a:rPr lang="en-GB" sz="4800" dirty="0"/>
            </a:br>
            <a:endParaRPr lang="en-GB" sz="4800" dirty="0"/>
          </a:p>
        </p:txBody>
      </p:sp>
    </p:spTree>
    <p:extLst>
      <p:ext uri="{BB962C8B-B14F-4D97-AF65-F5344CB8AC3E}">
        <p14:creationId xmlns:p14="http://schemas.microsoft.com/office/powerpoint/2010/main" val="3240986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322848"/>
          </a:xfrm>
        </p:spPr>
        <p:txBody>
          <a:bodyPr/>
          <a:lstStyle/>
          <a:p>
            <a:r>
              <a:rPr lang="en-GB" dirty="0"/>
              <a:t>The </a:t>
            </a:r>
            <a:r>
              <a:rPr lang="en-GB" dirty="0">
                <a:hlinkClick r:id="rId2" tooltip="Historical whodunnit"/>
              </a:rPr>
              <a:t>historical </a:t>
            </a:r>
            <a:r>
              <a:rPr lang="en-GB" dirty="0" err="1">
                <a:hlinkClick r:id="rId2" tooltip="Historical whodunnit"/>
              </a:rPr>
              <a:t>whodunnit</a:t>
            </a:r>
            <a:r>
              <a:rPr lang="en-GB" dirty="0"/>
              <a:t>: also a subgenre of </a:t>
            </a:r>
            <a:r>
              <a:rPr lang="en-GB" dirty="0">
                <a:hlinkClick r:id="rId3" tooltip="Historical fiction"/>
              </a:rPr>
              <a:t>historical fiction</a:t>
            </a:r>
            <a:r>
              <a:rPr lang="en-GB" dirty="0"/>
              <a:t>. The setting of the story and the crime has some historical significance</a:t>
            </a:r>
          </a:p>
        </p:txBody>
      </p:sp>
    </p:spTree>
    <p:extLst>
      <p:ext uri="{BB962C8B-B14F-4D97-AF65-F5344CB8AC3E}">
        <p14:creationId xmlns:p14="http://schemas.microsoft.com/office/powerpoint/2010/main" val="624324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227" y="1122362"/>
            <a:ext cx="11483546" cy="5294913"/>
          </a:xfrm>
        </p:spPr>
        <p:txBody>
          <a:bodyPr>
            <a:normAutofit fontScale="90000"/>
          </a:bodyPr>
          <a:lstStyle/>
          <a:p>
            <a:r>
              <a:rPr lang="en-GB" dirty="0"/>
              <a:t>The </a:t>
            </a:r>
            <a:r>
              <a:rPr lang="en-GB" dirty="0">
                <a:hlinkClick r:id="rId2" tooltip="Inverted detective story"/>
              </a:rPr>
              <a:t>inverted detective story</a:t>
            </a:r>
            <a:r>
              <a:rPr lang="en-GB" dirty="0"/>
              <a:t>: also known as "</a:t>
            </a:r>
            <a:r>
              <a:rPr lang="en-GB" dirty="0" err="1"/>
              <a:t>howcatchem</a:t>
            </a:r>
            <a:r>
              <a:rPr lang="en-GB" dirty="0"/>
              <a:t>", the commission of the crime and the identity of the perpetrator is revealed to the reader first, then the rest of the story describes the detective's attempt to solve the mystery.</a:t>
            </a:r>
            <a:br>
              <a:rPr lang="en-GB" dirty="0"/>
            </a:br>
            <a:endParaRPr lang="en-GB" dirty="0"/>
          </a:p>
        </p:txBody>
      </p:sp>
    </p:spTree>
    <p:extLst>
      <p:ext uri="{BB962C8B-B14F-4D97-AF65-F5344CB8AC3E}">
        <p14:creationId xmlns:p14="http://schemas.microsoft.com/office/powerpoint/2010/main" val="2367920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8983" y="1122363"/>
            <a:ext cx="11211697" cy="5344340"/>
          </a:xfrm>
        </p:spPr>
        <p:txBody>
          <a:bodyPr>
            <a:normAutofit/>
          </a:bodyPr>
          <a:lstStyle/>
          <a:p>
            <a:r>
              <a:rPr lang="en-GB" dirty="0"/>
              <a:t>The American </a:t>
            </a:r>
            <a:r>
              <a:rPr lang="en-GB" dirty="0">
                <a:hlinkClick r:id="rId2" tooltip="Hardboiled"/>
              </a:rPr>
              <a:t>hardboiled</a:t>
            </a:r>
            <a:r>
              <a:rPr lang="en-GB" dirty="0"/>
              <a:t> school: distinguished by the unsentimental portrayal of sex and violence; the sleuth usually also confronts danger and engages in violence.</a:t>
            </a:r>
            <a:br>
              <a:rPr lang="en-GB" dirty="0"/>
            </a:br>
            <a:endParaRPr lang="en-GB" dirty="0"/>
          </a:p>
        </p:txBody>
      </p:sp>
    </p:spTree>
    <p:extLst>
      <p:ext uri="{BB962C8B-B14F-4D97-AF65-F5344CB8AC3E}">
        <p14:creationId xmlns:p14="http://schemas.microsoft.com/office/powerpoint/2010/main" val="330724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322848"/>
          </a:xfrm>
        </p:spPr>
        <p:txBody>
          <a:bodyPr>
            <a:normAutofit fontScale="90000"/>
          </a:bodyPr>
          <a:lstStyle/>
          <a:p>
            <a:r>
              <a:rPr lang="en-GB" dirty="0"/>
              <a:t>The </a:t>
            </a:r>
            <a:r>
              <a:rPr lang="en-GB" dirty="0">
                <a:hlinkClick r:id="rId2" tooltip="Police procedural"/>
              </a:rPr>
              <a:t>police procedural</a:t>
            </a:r>
            <a:r>
              <a:rPr lang="en-GB" dirty="0"/>
              <a:t>: the detective is a member of the police, and thus the activities of a police force are usually convincingly depicted.</a:t>
            </a:r>
            <a:br>
              <a:rPr lang="en-GB" dirty="0"/>
            </a:br>
            <a:endParaRPr lang="en-GB" dirty="0"/>
          </a:p>
        </p:txBody>
      </p:sp>
    </p:spTree>
    <p:extLst>
      <p:ext uri="{BB962C8B-B14F-4D97-AF65-F5344CB8AC3E}">
        <p14:creationId xmlns:p14="http://schemas.microsoft.com/office/powerpoint/2010/main" val="2217499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322848"/>
          </a:xfrm>
        </p:spPr>
        <p:txBody>
          <a:bodyPr>
            <a:normAutofit fontScale="90000"/>
          </a:bodyPr>
          <a:lstStyle/>
          <a:p>
            <a:r>
              <a:rPr lang="en-GB" dirty="0"/>
              <a:t>The </a:t>
            </a:r>
            <a:r>
              <a:rPr lang="en-GB" dirty="0">
                <a:hlinkClick r:id="rId2" tooltip="Legal thriller"/>
              </a:rPr>
              <a:t>legal thriller</a:t>
            </a:r>
            <a:r>
              <a:rPr lang="en-GB" dirty="0"/>
              <a:t>: the major characters are lawyers and their employees, and they become involved in proving their cases.</a:t>
            </a:r>
            <a:br>
              <a:rPr lang="en-GB" dirty="0"/>
            </a:br>
            <a:endParaRPr lang="en-GB" dirty="0"/>
          </a:p>
        </p:txBody>
      </p:sp>
    </p:spTree>
    <p:extLst>
      <p:ext uri="{BB962C8B-B14F-4D97-AF65-F5344CB8AC3E}">
        <p14:creationId xmlns:p14="http://schemas.microsoft.com/office/powerpoint/2010/main" val="1914407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28</Words>
  <Application>Microsoft Office PowerPoint</Application>
  <PresentationFormat>Widescreen</PresentationFormat>
  <Paragraphs>15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Types of crime fiction  There are many types of crime fiction………..there are many different types of crime…………………………</vt:lpstr>
      <vt:lpstr>The cozy mystery: a subgenre of detective fiction in which profanity, sex, and violence are downplayed or treated humorously. </vt:lpstr>
      <vt:lpstr>The locked room mystery: a specialized kind of a whodunit in which the crime is committed under apparently impossible circumstances, such as a locked room which no intruder could have entered or left. </vt:lpstr>
      <vt:lpstr>The whodunit: the most common form of detective fiction. It features a complex, plot-driven story in which the reader is provided with clues from which the identity of the perpetrator of the crime may be deduced before the solution is revealed at the end of the book. </vt:lpstr>
      <vt:lpstr>The historical whodunnit: also a subgenre of historical fiction. The setting of the story and the crime has some historical significance</vt:lpstr>
      <vt:lpstr>The inverted detective story: also known as "howcatchem", the commission of the crime and the identity of the perpetrator is revealed to the reader first, then the rest of the story describes the detective's attempt to solve the mystery. </vt:lpstr>
      <vt:lpstr>The American hardboiled school: distinguished by the unsentimental portrayal of sex and violence; the sleuth usually also confronts danger and engages in violence. </vt:lpstr>
      <vt:lpstr>The police procedural: the detective is a member of the police, and thus the activities of a police force are usually convincingly depicted. </vt:lpstr>
      <vt:lpstr>The legal thriller: the major characters are lawyers and their employees, and they become involved in proving their cases. </vt:lpstr>
      <vt:lpstr>The spy novel: the major characters are spies, usually working for an intelligence agency.</vt:lpstr>
      <vt:lpstr>The caper story and the criminal novel: the stories are told from the point of view of the criminals. </vt:lpstr>
      <vt:lpstr>The psychological thriller or psychological suspense: this specific subgenre of the thriller genre also incorporates elements from detective fiction, as the protagonist must solve the mystery of the psychological conflict presented in these types of stories. </vt:lpstr>
      <vt:lpstr>A heist film is a subgenre to a Crime film. It focuses on the planning, execution, and aftermath of a theft. Versions with dominant or prominent comic elements are often called caper movies. They could be described as the analogues of caper stories in film history. A typical film includes many plot twists, with the focus on the characters' attempts to formulate a plan, carry it out, and escape with the goods. Often anemesis must be thwarted, who might be either a figure of authority or else a former partner who turned on the group or one of its members     </vt:lpstr>
      <vt:lpstr> More on the Heist……………………….  Usually a heist film will contain a three-act plot. The first act usually consists of the preparations for the heist: gathering conspirators; learning about the layout of the location to be robbed; learning about the alarm system; revealing innovative technologies to be used; and, most importantly, setting up the plot twists in the final act.  The second act is the heist itself. With rare exception, the heist will be successful, although some number of unexpected events will occur.  The third act is the unravelling of the plot. The characters involved in the heist will be turned against one another or one of the characters will have made arrangements with some outside party, who will interfere (often a wise, underestimated detective). Normally, most of or all the characters involved in the heist will end up dead, captured by the law, or without any of the loot; however, it is becoming increasingly common for the conspirators to be successful, particularly if the target is portrayed as being of low moral standing, such as casinos, corrupt organizations or individuals, or fellow criminals.  As an established archetype, it became common, starting in the 1950s, to excise one or two of the acts in the story, relying on the viewers' familiarity with the archetype to fill in the missing elements. Touchez pas au grisbi and Reservoir Dogs, for example, both take place largely after the heist has occurred.  Examples of heist films that take place non-linearly: The Killing (1956); Gambit (1966); Reservoir Dogs (1992)   </vt:lpstr>
      <vt:lpstr>Some novels may combine elements from a range of these genres</vt:lpstr>
    </vt:vector>
  </TitlesOfParts>
  <Company>Barton Court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crime fiction  There are many types of crime fiction………..</dc:title>
  <dc:creator>N Hodgkins</dc:creator>
  <cp:lastModifiedBy>N Hodgkins</cp:lastModifiedBy>
  <cp:revision>4</cp:revision>
  <dcterms:created xsi:type="dcterms:W3CDTF">2015-06-24T13:18:19Z</dcterms:created>
  <dcterms:modified xsi:type="dcterms:W3CDTF">2015-06-24T14:29:18Z</dcterms:modified>
</cp:coreProperties>
</file>